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4D852A-0E39-49E6-8ADC-DC6FAEDA931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B5C145-7E9E-4C60-9B44-10FA2A0B2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Bosanski jezik i književnost</a:t>
            </a:r>
            <a:br>
              <a:rPr lang="bs-Latn-BA" dirty="0" smtClean="0"/>
            </a:br>
            <a:r>
              <a:rPr lang="bs-Latn-BA" dirty="0" smtClean="0"/>
              <a:t>VIII razred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s-Latn-BA" dirty="0" smtClean="0"/>
              <a:t>Nad mrtvom majkom svojom</a:t>
            </a:r>
          </a:p>
          <a:p>
            <a:r>
              <a:rPr lang="bs-Latn-BA" dirty="0" smtClean="0"/>
              <a:t>Skender Kulenović</a:t>
            </a:r>
          </a:p>
          <a:p>
            <a:r>
              <a:rPr lang="bs-Latn-BA" dirty="0" smtClean="0"/>
              <a:t>obrada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283858"/>
      </p:ext>
    </p:extLst>
  </p:cSld>
  <p:clrMapOvr>
    <a:masterClrMapping/>
  </p:clrMapOvr>
  <p:transition advClick="0" advTm="4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1357298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 smtClean="0"/>
              <a:t>Nad mrtvom majkom svojom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414" y="3244334"/>
            <a:ext cx="7375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4400" dirty="0" smtClean="0"/>
              <a:t>    </a:t>
            </a:r>
            <a:r>
              <a:rPr lang="bs-Latn-BA" sz="4400" dirty="0" smtClean="0">
                <a:solidFill>
                  <a:srgbClr val="FF0000"/>
                </a:solidFill>
              </a:rPr>
              <a:t>HVALA NA PAŽNJI </a:t>
            </a:r>
            <a:endParaRPr lang="bs-Latn-BA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48965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6793831"/>
      </p:ext>
    </p:extLst>
  </p:cSld>
  <p:clrMapOvr>
    <a:masterClrMapping/>
  </p:clrMapOvr>
  <p:transition advClick="0" advTm="18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Poslušajmo zvučni zapis pjesme.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3600" dirty="0" smtClean="0"/>
              <a:t/>
            </a:r>
            <a:br>
              <a:rPr lang="bs-Latn-BA" sz="3600" dirty="0" smtClean="0"/>
            </a:br>
            <a:r>
              <a:rPr lang="bs-Latn-BA" sz="3600" dirty="0" smtClean="0"/>
              <a:t/>
            </a:r>
            <a:br>
              <a:rPr lang="bs-Latn-BA" sz="3600" dirty="0" smtClean="0"/>
            </a:br>
            <a:r>
              <a:rPr lang="bs-Latn-BA" sz="3600" dirty="0" smtClean="0"/>
              <a:t>Nad </a:t>
            </a:r>
            <a:r>
              <a:rPr lang="bs-Latn-BA" sz="3600" dirty="0" smtClean="0"/>
              <a:t>mrtvom majkom svojom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  <p:pic>
        <p:nvPicPr>
          <p:cNvPr id="4" name="Emrah Mujković - Nad mrtvom majkom svoj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3744416" cy="88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9703608"/>
      </p:ext>
    </p:extLst>
  </p:cSld>
  <p:clrMapOvr>
    <a:masterClrMapping/>
  </p:clrMapOvr>
  <p:transition advClick="0" advTm="9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temeljno</a:t>
            </a:r>
            <a:r>
              <a:rPr lang="en-US" dirty="0"/>
              <a:t> </a:t>
            </a:r>
            <a:r>
              <a:rPr lang="en-US" dirty="0" err="1"/>
              <a:t>osjećanje</a:t>
            </a:r>
            <a:r>
              <a:rPr lang="en-US" dirty="0"/>
              <a:t> </a:t>
            </a:r>
            <a:r>
              <a:rPr lang="en-US" dirty="0" err="1"/>
              <a:t>prožima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pjesmu</a:t>
            </a:r>
            <a:r>
              <a:rPr lang="en-US" dirty="0"/>
              <a:t>?</a:t>
            </a:r>
          </a:p>
          <a:p>
            <a:r>
              <a:rPr lang="pl-PL" dirty="0"/>
              <a:t>Kako je to osjećanje najavljeno i iskazano u naslovu pjesme?</a:t>
            </a:r>
          </a:p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pjesnik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da </a:t>
            </a:r>
            <a:r>
              <a:rPr lang="en-US" dirty="0" err="1"/>
              <a:t>zaustavi</a:t>
            </a:r>
            <a:r>
              <a:rPr lang="en-US" dirty="0"/>
              <a:t> </a:t>
            </a:r>
            <a:r>
              <a:rPr lang="en-US" dirty="0" err="1"/>
              <a:t>suzu</a:t>
            </a:r>
            <a:r>
              <a:rPr lang="en-US" dirty="0"/>
              <a:t>?</a:t>
            </a:r>
          </a:p>
          <a:p>
            <a:r>
              <a:rPr lang="en-US" dirty="0" err="1"/>
              <a:t>Cijela</a:t>
            </a:r>
            <a:r>
              <a:rPr lang="en-US" dirty="0"/>
              <a:t> </a:t>
            </a:r>
            <a:r>
              <a:rPr lang="en-US" dirty="0" err="1"/>
              <a:t>pjesma</a:t>
            </a:r>
            <a:r>
              <a:rPr lang="en-US" dirty="0"/>
              <a:t> je </a:t>
            </a:r>
            <a:r>
              <a:rPr lang="en-US" dirty="0" err="1"/>
              <a:t>obraćanje</a:t>
            </a:r>
            <a:r>
              <a:rPr lang="en-US" dirty="0"/>
              <a:t> </a:t>
            </a:r>
            <a:r>
              <a:rPr lang="en-US" dirty="0" err="1"/>
              <a:t>samom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i to </a:t>
            </a:r>
            <a:r>
              <a:rPr lang="en-US" dirty="0" err="1"/>
              <a:t>oblicima</a:t>
            </a:r>
            <a:r>
              <a:rPr lang="en-US" dirty="0"/>
              <a:t> </a:t>
            </a:r>
            <a:r>
              <a:rPr lang="en-US" dirty="0" err="1"/>
              <a:t>imperativa</a:t>
            </a:r>
            <a:r>
              <a:rPr lang="en-US" dirty="0"/>
              <a:t> (</a:t>
            </a:r>
            <a:r>
              <a:rPr lang="en-US" dirty="0" err="1"/>
              <a:t>poljubi</a:t>
            </a:r>
            <a:r>
              <a:rPr lang="en-US" dirty="0"/>
              <a:t>, </a:t>
            </a:r>
            <a:r>
              <a:rPr lang="en-US" dirty="0" err="1"/>
              <a:t>baci</a:t>
            </a:r>
            <a:r>
              <a:rPr lang="en-US" dirty="0"/>
              <a:t>, </a:t>
            </a:r>
            <a:r>
              <a:rPr lang="en-US" dirty="0" err="1"/>
              <a:t>zaustavi</a:t>
            </a:r>
            <a:r>
              <a:rPr lang="en-US" dirty="0"/>
              <a:t>, </a:t>
            </a:r>
            <a:r>
              <a:rPr lang="en-US" dirty="0" smtClean="0"/>
              <a:t>ne</a:t>
            </a:r>
            <a:r>
              <a:rPr lang="bs-Latn-BA" dirty="0" smtClean="0"/>
              <a:t> </a:t>
            </a:r>
            <a:r>
              <a:rPr lang="en-US" dirty="0" err="1" smtClean="0"/>
              <a:t>miči</a:t>
            </a:r>
            <a:r>
              <a:rPr lang="en-US" dirty="0"/>
              <a:t>). </a:t>
            </a:r>
            <a:r>
              <a:rPr lang="en-US" dirty="0" err="1"/>
              <a:t>Obilježite</a:t>
            </a:r>
            <a:r>
              <a:rPr lang="en-US" dirty="0"/>
              <a:t> </a:t>
            </a:r>
            <a:r>
              <a:rPr lang="en-US" dirty="0" err="1"/>
              <a:t>stihove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pojavljuju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</a:t>
            </a:r>
            <a:r>
              <a:rPr lang="en-US" dirty="0" err="1"/>
              <a:t>glagoli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4400" dirty="0" smtClean="0"/>
              <a:t>Nad mrtvom majkom svojom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863614"/>
      </p:ext>
    </p:extLst>
  </p:cSld>
  <p:clrMapOvr>
    <a:masterClrMapping/>
  </p:clrMapOvr>
  <p:transition advClick="0" advTm="1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Zašto je potrebno da lirski subjekt podnosi bol bez suza? Odgovor na ovo pitanje </a:t>
            </a:r>
            <a:r>
              <a:rPr lang="pl-PL" dirty="0" smtClean="0"/>
              <a:t>potražite u </a:t>
            </a:r>
            <a:r>
              <a:rPr lang="pl-PL" dirty="0"/>
              <a:t>prvom i drugom stihu treće strofe.</a:t>
            </a:r>
          </a:p>
          <a:p>
            <a:r>
              <a:rPr lang="en-US" dirty="0" err="1"/>
              <a:t>Lirski</a:t>
            </a:r>
            <a:r>
              <a:rPr lang="en-US" dirty="0"/>
              <a:t> </a:t>
            </a:r>
            <a:r>
              <a:rPr lang="en-US" dirty="0" err="1"/>
              <a:t>subjekt</a:t>
            </a:r>
            <a:r>
              <a:rPr lang="en-US" dirty="0"/>
              <a:t> </a:t>
            </a:r>
            <a:r>
              <a:rPr lang="en-US" dirty="0" err="1"/>
              <a:t>pokušava</a:t>
            </a:r>
            <a:r>
              <a:rPr lang="en-US" dirty="0"/>
              <a:t> </a:t>
            </a:r>
            <a:r>
              <a:rPr lang="en-US" dirty="0" err="1"/>
              <a:t>stihovima</a:t>
            </a:r>
            <a:r>
              <a:rPr lang="en-US" dirty="0"/>
              <a:t> </a:t>
            </a:r>
            <a:r>
              <a:rPr lang="en-US" dirty="0" err="1"/>
              <a:t>izraziti</a:t>
            </a:r>
            <a:r>
              <a:rPr lang="en-US" dirty="0"/>
              <a:t> </a:t>
            </a:r>
            <a:r>
              <a:rPr lang="en-US" dirty="0" err="1"/>
              <a:t>zakašnjelu</a:t>
            </a:r>
            <a:r>
              <a:rPr lang="en-US" dirty="0"/>
              <a:t> </a:t>
            </a:r>
            <a:r>
              <a:rPr lang="en-US" dirty="0" err="1"/>
              <a:t>nježnost</a:t>
            </a:r>
            <a:r>
              <a:rPr lang="en-US" dirty="0"/>
              <a:t>, on </a:t>
            </a:r>
            <a:r>
              <a:rPr lang="en-US" dirty="0" err="1"/>
              <a:t>osjeća</a:t>
            </a:r>
            <a:r>
              <a:rPr lang="en-US" dirty="0"/>
              <a:t> </a:t>
            </a:r>
            <a:r>
              <a:rPr lang="en-US" dirty="0" err="1"/>
              <a:t>grijeh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 smtClean="0"/>
              <a:t>raste</a:t>
            </a:r>
            <a:r>
              <a:rPr lang="bs-Latn-BA" dirty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/>
              <a:t>humka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njegovim</a:t>
            </a:r>
            <a:r>
              <a:rPr lang="en-US" dirty="0"/>
              <a:t> </a:t>
            </a:r>
            <a:r>
              <a:rPr lang="en-US" dirty="0" err="1"/>
              <a:t>očima</a:t>
            </a:r>
            <a:r>
              <a:rPr lang="en-US" dirty="0"/>
              <a:t>. </a:t>
            </a:r>
            <a:r>
              <a:rPr lang="en-US" dirty="0" err="1"/>
              <a:t>Potkrijepite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tvrdnju</a:t>
            </a:r>
            <a:r>
              <a:rPr lang="en-US" dirty="0"/>
              <a:t> </a:t>
            </a:r>
            <a:r>
              <a:rPr lang="en-US" dirty="0" err="1"/>
              <a:t>stihovima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.</a:t>
            </a:r>
          </a:p>
          <a:p>
            <a:r>
              <a:rPr lang="en-US" dirty="0" err="1"/>
              <a:t>Opraštajući</a:t>
            </a:r>
            <a:r>
              <a:rPr lang="en-US" dirty="0"/>
              <a:t> se od </a:t>
            </a:r>
            <a:r>
              <a:rPr lang="en-US" dirty="0" err="1"/>
              <a:t>majke</a:t>
            </a:r>
            <a:r>
              <a:rPr lang="en-US" dirty="0"/>
              <a:t>, </a:t>
            </a:r>
            <a:r>
              <a:rPr lang="en-US" dirty="0" err="1"/>
              <a:t>lirski</a:t>
            </a:r>
            <a:r>
              <a:rPr lang="en-US" dirty="0"/>
              <a:t> </a:t>
            </a:r>
            <a:r>
              <a:rPr lang="en-US" dirty="0" err="1"/>
              <a:t>subjekt</a:t>
            </a:r>
            <a:r>
              <a:rPr lang="en-US" dirty="0"/>
              <a:t> je </a:t>
            </a:r>
            <a:r>
              <a:rPr lang="en-US" dirty="0" err="1"/>
              <a:t>shvatio</a:t>
            </a:r>
            <a:r>
              <a:rPr lang="en-US" dirty="0"/>
              <a:t> da se </a:t>
            </a:r>
            <a:r>
              <a:rPr lang="en-US" dirty="0" err="1"/>
              <a:t>krug</a:t>
            </a:r>
            <a:r>
              <a:rPr lang="en-US" dirty="0"/>
              <a:t> </a:t>
            </a:r>
            <a:r>
              <a:rPr lang="en-US" dirty="0" err="1"/>
              <a:t>zatvorio</a:t>
            </a:r>
            <a:r>
              <a:rPr lang="en-US" dirty="0"/>
              <a:t>, </a:t>
            </a:r>
            <a:r>
              <a:rPr lang="en-US" dirty="0" err="1"/>
              <a:t>majka</a:t>
            </a:r>
            <a:r>
              <a:rPr lang="en-US" dirty="0"/>
              <a:t> je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 smtClean="0"/>
              <a:t>ugradila</a:t>
            </a:r>
            <a:r>
              <a:rPr lang="bs-Latn-BA" dirty="0"/>
              <a:t> </a:t>
            </a:r>
            <a:r>
              <a:rPr lang="en-US" dirty="0" smtClean="0"/>
              <a:t>u </a:t>
            </a:r>
            <a:r>
              <a:rPr lang="en-US" dirty="0" err="1"/>
              <a:t>njega</a:t>
            </a:r>
            <a:r>
              <a:rPr lang="en-US" dirty="0"/>
              <a:t> „</a:t>
            </a:r>
            <a:r>
              <a:rPr lang="en-US" dirty="0" err="1"/>
              <a:t>stoj</a:t>
            </a:r>
            <a:r>
              <a:rPr lang="en-US" dirty="0"/>
              <a:t>, </a:t>
            </a:r>
            <a:r>
              <a:rPr lang="en-US" dirty="0" err="1"/>
              <a:t>gledaj</a:t>
            </a:r>
            <a:r>
              <a:rPr lang="en-US" dirty="0"/>
              <a:t>: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nico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trava</a:t>
            </a:r>
            <a:r>
              <a:rPr lang="en-US" dirty="0"/>
              <a:t>”.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lirski</a:t>
            </a:r>
            <a:r>
              <a:rPr lang="en-US" dirty="0"/>
              <a:t> </a:t>
            </a:r>
            <a:r>
              <a:rPr lang="en-US" dirty="0" err="1"/>
              <a:t>subjekt</a:t>
            </a:r>
            <a:r>
              <a:rPr lang="en-US" dirty="0"/>
              <a:t> </a:t>
            </a:r>
            <a:r>
              <a:rPr lang="en-US" dirty="0" err="1"/>
              <a:t>osjeća</a:t>
            </a:r>
            <a:r>
              <a:rPr lang="en-US" dirty="0"/>
              <a:t> da „</a:t>
            </a:r>
            <a:r>
              <a:rPr lang="en-US" dirty="0" err="1" smtClean="0"/>
              <a:t>humka</a:t>
            </a:r>
            <a:r>
              <a:rPr lang="bs-Latn-BA" dirty="0"/>
              <a:t> </a:t>
            </a:r>
            <a:r>
              <a:rPr lang="en-US" dirty="0" err="1" smtClean="0"/>
              <a:t>raste</a:t>
            </a:r>
            <a:r>
              <a:rPr lang="en-US" dirty="0" smtClean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grijeh</a:t>
            </a:r>
            <a:r>
              <a:rPr lang="en-US" dirty="0"/>
              <a:t>...”?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4000" dirty="0" smtClean="0"/>
              <a:t>Nad mrtvom majkom svojom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3529716"/>
      </p:ext>
    </p:extLst>
  </p:cSld>
  <p:clrMapOvr>
    <a:masterClrMapping/>
  </p:clrMapOvr>
  <p:transition advClick="0" advTm="1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 je </a:t>
            </a:r>
            <a:r>
              <a:rPr lang="en-US" dirty="0" err="1"/>
              <a:t>suočenje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smrću</a:t>
            </a:r>
            <a:r>
              <a:rPr lang="en-US" dirty="0"/>
              <a:t> </a:t>
            </a:r>
            <a:r>
              <a:rPr lang="en-US" dirty="0" err="1"/>
              <a:t>majke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naviranje</a:t>
            </a:r>
            <a:r>
              <a:rPr lang="en-US" dirty="0"/>
              <a:t> </a:t>
            </a:r>
            <a:r>
              <a:rPr lang="en-US" dirty="0" err="1"/>
              <a:t>osjećanja</a:t>
            </a:r>
            <a:r>
              <a:rPr lang="en-US" dirty="0"/>
              <a:t> </a:t>
            </a:r>
            <a:r>
              <a:rPr lang="en-US" dirty="0" err="1"/>
              <a:t>kajanja</a:t>
            </a:r>
            <a:r>
              <a:rPr lang="en-US" dirty="0"/>
              <a:t> i bola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 smtClean="0"/>
              <a:t>mrtvom</a:t>
            </a:r>
            <a:r>
              <a:rPr lang="bs-Latn-BA" dirty="0"/>
              <a:t> </a:t>
            </a:r>
            <a:r>
              <a:rPr lang="en-US" dirty="0" err="1" smtClean="0"/>
              <a:t>majkom</a:t>
            </a:r>
            <a:r>
              <a:rPr lang="en-US" dirty="0" smtClean="0"/>
              <a:t> </a:t>
            </a:r>
            <a:r>
              <a:rPr lang="en-US" dirty="0" err="1"/>
              <a:t>svojom</a:t>
            </a:r>
            <a:r>
              <a:rPr lang="en-US" dirty="0"/>
              <a:t>.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 </a:t>
            </a:r>
            <a:r>
              <a:rPr lang="en-US" dirty="0" err="1"/>
              <a:t>uobličena</a:t>
            </a:r>
            <a:r>
              <a:rPr lang="en-US" dirty="0"/>
              <a:t> je u tri </a:t>
            </a:r>
            <a:r>
              <a:rPr lang="en-US" dirty="0" err="1"/>
              <a:t>pjesničke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:</a:t>
            </a:r>
          </a:p>
          <a:p>
            <a:r>
              <a:rPr lang="en-US" dirty="0"/>
              <a:t>MRTVA MAJKA – ZEMLJA KOJA PRIMA MAJKU – LIRSKI SUBJEKT.</a:t>
            </a:r>
          </a:p>
          <a:p>
            <a:r>
              <a:rPr lang="en-US" dirty="0" err="1"/>
              <a:t>Lirske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sastavljene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niza</a:t>
            </a:r>
            <a:r>
              <a:rPr lang="en-US" dirty="0"/>
              <a:t> </a:t>
            </a:r>
            <a:r>
              <a:rPr lang="en-US" dirty="0" err="1"/>
              <a:t>motiva</a:t>
            </a:r>
            <a:r>
              <a:rPr lang="en-US" dirty="0"/>
              <a:t>. </a:t>
            </a:r>
            <a:r>
              <a:rPr lang="en-US" dirty="0" err="1"/>
              <a:t>Navedite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4400" dirty="0" smtClean="0"/>
              <a:t>Nad mrtvom majkom svojom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698243"/>
      </p:ext>
    </p:extLst>
  </p:cSld>
  <p:clrMapOvr>
    <a:masterClrMapping/>
  </p:clrMapOvr>
  <p:transition advClick="0" advTm="1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Baci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grumen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mezar</a:t>
            </a:r>
            <a:r>
              <a:rPr lang="en-US" dirty="0"/>
              <a:t>/</a:t>
            </a:r>
            <a:r>
              <a:rPr lang="en-US" dirty="0" err="1"/>
              <a:t>grob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oprostiti</a:t>
            </a:r>
            <a:r>
              <a:rPr lang="en-US" dirty="0"/>
              <a:t> se od </a:t>
            </a:r>
            <a:r>
              <a:rPr lang="en-US" dirty="0" err="1"/>
              <a:t>nekoga</a:t>
            </a:r>
            <a:r>
              <a:rPr lang="en-US" dirty="0"/>
              <a:t>. </a:t>
            </a:r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 smtClean="0"/>
              <a:t>koja</a:t>
            </a:r>
            <a:r>
              <a:rPr lang="bs-Latn-BA" dirty="0"/>
              <a:t> </a:t>
            </a:r>
            <a:r>
              <a:rPr lang="vi-VN" dirty="0" smtClean="0"/>
              <a:t>označava </a:t>
            </a:r>
            <a:r>
              <a:rPr lang="vi-VN" dirty="0"/>
              <a:t>određeni pojam upotrebljava se druga riječ, odnosno drugi pojam koji je u </a:t>
            </a:r>
            <a:r>
              <a:rPr lang="vi-VN" dirty="0" smtClean="0"/>
              <a:t>nekoj</a:t>
            </a:r>
            <a:r>
              <a:rPr lang="bs-Latn-BA" dirty="0" smtClean="0"/>
              <a:t> </a:t>
            </a:r>
            <a:r>
              <a:rPr lang="en-US" dirty="0" err="1" smtClean="0"/>
              <a:t>vezi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prvim</a:t>
            </a:r>
            <a:r>
              <a:rPr lang="en-US" dirty="0"/>
              <a:t> </a:t>
            </a:r>
            <a:r>
              <a:rPr lang="en-US" dirty="0" err="1"/>
              <a:t>pojmom</a:t>
            </a:r>
            <a:r>
              <a:rPr lang="en-US" dirty="0"/>
              <a:t>. </a:t>
            </a:r>
            <a:endParaRPr lang="bs-Latn-BA" dirty="0" smtClean="0"/>
          </a:p>
          <a:p>
            <a:r>
              <a:rPr lang="en-US" dirty="0" err="1" smtClean="0"/>
              <a:t>Ovakva</a:t>
            </a:r>
            <a:r>
              <a:rPr lang="en-US" dirty="0" smtClean="0"/>
              <a:t> </a:t>
            </a:r>
            <a:r>
              <a:rPr lang="en-US" dirty="0" err="1"/>
              <a:t>stilska</a:t>
            </a:r>
            <a:r>
              <a:rPr lang="en-US" dirty="0"/>
              <a:t> fi </a:t>
            </a:r>
            <a:r>
              <a:rPr lang="en-US" dirty="0" err="1"/>
              <a:t>gura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se </a:t>
            </a:r>
            <a:r>
              <a:rPr lang="en-US" i="1" dirty="0" err="1"/>
              <a:t>metonimija</a:t>
            </a:r>
            <a:r>
              <a:rPr lang="en-US" i="1" dirty="0"/>
              <a:t>.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 smtClean="0"/>
              <a:t>sažetiji</a:t>
            </a:r>
            <a:r>
              <a:rPr lang="bs-Latn-BA" dirty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/>
              <a:t>prenošenja</a:t>
            </a:r>
            <a:r>
              <a:rPr lang="en-US" dirty="0"/>
              <a:t> </a:t>
            </a:r>
            <a:r>
              <a:rPr lang="en-US" dirty="0" err="1"/>
              <a:t>značenja</a:t>
            </a:r>
            <a:r>
              <a:rPr lang="en-US" dirty="0"/>
              <a:t> od </a:t>
            </a:r>
            <a:r>
              <a:rPr lang="en-US" dirty="0" err="1"/>
              <a:t>metafore</a:t>
            </a:r>
            <a:r>
              <a:rPr lang="en-US" dirty="0"/>
              <a:t>. </a:t>
            </a:r>
            <a:endParaRPr lang="bs-Latn-BA" dirty="0" smtClean="0"/>
          </a:p>
          <a:p>
            <a:r>
              <a:rPr lang="en-US" dirty="0" err="1" smtClean="0"/>
              <a:t>Metonimija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prenošenja</a:t>
            </a:r>
            <a:r>
              <a:rPr lang="en-US" dirty="0"/>
              <a:t> </a:t>
            </a:r>
            <a:r>
              <a:rPr lang="en-US" dirty="0" err="1"/>
              <a:t>značenja</a:t>
            </a:r>
            <a:r>
              <a:rPr lang="en-US" dirty="0"/>
              <a:t> </a:t>
            </a:r>
            <a:r>
              <a:rPr lang="en-US" dirty="0" err="1" smtClean="0"/>
              <a:t>gdje</a:t>
            </a:r>
            <a:r>
              <a:rPr lang="bs-Latn-BA" dirty="0"/>
              <a:t> </a:t>
            </a:r>
            <a:r>
              <a:rPr lang="en-US" dirty="0" smtClean="0"/>
              <a:t>novo </a:t>
            </a:r>
            <a:r>
              <a:rPr lang="en-US" dirty="0" err="1" smtClean="0"/>
              <a:t>značenje</a:t>
            </a:r>
            <a:r>
              <a:rPr lang="en-US" dirty="0" smtClean="0"/>
              <a:t> </a:t>
            </a:r>
            <a:r>
              <a:rPr lang="en-US" dirty="0" err="1" smtClean="0"/>
              <a:t>sasvim</a:t>
            </a:r>
            <a:r>
              <a:rPr lang="en-US" dirty="0" smtClean="0"/>
              <a:t> </a:t>
            </a:r>
            <a:r>
              <a:rPr lang="en-US" dirty="0" err="1" smtClean="0"/>
              <a:t>potiskuje</a:t>
            </a:r>
            <a:r>
              <a:rPr lang="en-US" dirty="0" smtClean="0"/>
              <a:t> </a:t>
            </a:r>
            <a:r>
              <a:rPr lang="en-US" dirty="0" err="1" smtClean="0"/>
              <a:t>prvobitno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4400" dirty="0" smtClean="0"/>
              <a:t>Nad mrtvom majkom svojom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3703281"/>
      </p:ext>
    </p:extLst>
  </p:cSld>
  <p:clrMapOvr>
    <a:masterClrMapping/>
  </p:clrMapOvr>
  <p:transition advClick="0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Ova </a:t>
            </a:r>
            <a:r>
              <a:rPr lang="en-US" dirty="0" err="1"/>
              <a:t>pjesma</a:t>
            </a:r>
            <a:r>
              <a:rPr lang="en-US" dirty="0"/>
              <a:t> je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 </a:t>
            </a:r>
            <a:r>
              <a:rPr lang="en-US" i="1" dirty="0" err="1"/>
              <a:t>sonet</a:t>
            </a:r>
            <a:r>
              <a:rPr lang="en-US" dirty="0"/>
              <a:t>. </a:t>
            </a:r>
            <a:endParaRPr lang="bs-Latn-BA" dirty="0" smtClean="0"/>
          </a:p>
          <a:p>
            <a:r>
              <a:rPr lang="en-US" dirty="0" smtClean="0"/>
              <a:t>To </a:t>
            </a:r>
            <a:r>
              <a:rPr lang="en-US" dirty="0"/>
              <a:t>je </a:t>
            </a:r>
            <a:r>
              <a:rPr lang="en-US" dirty="0" err="1"/>
              <a:t>lirska</a:t>
            </a:r>
            <a:r>
              <a:rPr lang="en-US" dirty="0"/>
              <a:t> </a:t>
            </a:r>
            <a:r>
              <a:rPr lang="en-US" dirty="0" err="1"/>
              <a:t>pjesma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četrnaest</a:t>
            </a:r>
            <a:r>
              <a:rPr lang="en-US" dirty="0"/>
              <a:t> </a:t>
            </a:r>
            <a:r>
              <a:rPr lang="en-US" dirty="0" err="1" smtClean="0"/>
              <a:t>stihova</a:t>
            </a:r>
            <a:r>
              <a:rPr lang="bs-Latn-BA" dirty="0"/>
              <a:t> </a:t>
            </a:r>
            <a:r>
              <a:rPr lang="vi-VN" dirty="0" smtClean="0"/>
              <a:t>raspoređenih </a:t>
            </a:r>
            <a:r>
              <a:rPr lang="vi-VN" dirty="0"/>
              <a:t>u četiri strofe. </a:t>
            </a:r>
            <a:endParaRPr lang="bs-Latn-BA" dirty="0" smtClean="0"/>
          </a:p>
          <a:p>
            <a:r>
              <a:rPr lang="vi-VN" dirty="0" smtClean="0"/>
              <a:t>Prve </a:t>
            </a:r>
            <a:r>
              <a:rPr lang="vi-VN" dirty="0"/>
              <a:t>dvije strofe su katreni (strofe od četiri stiha), a druge </a:t>
            </a:r>
            <a:r>
              <a:rPr lang="vi-VN" dirty="0" smtClean="0"/>
              <a:t>dvije</a:t>
            </a:r>
            <a:r>
              <a:rPr lang="bs-Latn-BA" dirty="0" smtClean="0"/>
              <a:t> </a:t>
            </a:r>
            <a:r>
              <a:rPr lang="it-IT" dirty="0" smtClean="0"/>
              <a:t>strofe </a:t>
            </a:r>
            <a:r>
              <a:rPr lang="it-IT" dirty="0"/>
              <a:t>su tercini, strofe od tri stiha.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4400" dirty="0" smtClean="0"/>
              <a:t>Nad mrtvom majkom svojom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935751"/>
      </p:ext>
    </p:extLst>
  </p:cSld>
  <p:clrMapOvr>
    <a:masterClrMapping/>
  </p:clrMapOvr>
  <p:transition advClick="0" advTm="1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Skender Kulenović rođen je 1910. u Bosanskom Petrovcu. Osnovnu školu završio je </a:t>
            </a:r>
            <a:r>
              <a:rPr lang="vi-VN" dirty="0" smtClean="0"/>
              <a:t>u</a:t>
            </a:r>
            <a:r>
              <a:rPr lang="bs-Latn-BA" dirty="0" smtClean="0"/>
              <a:t> </a:t>
            </a:r>
            <a:r>
              <a:rPr lang="pl-PL" dirty="0" smtClean="0"/>
              <a:t>rodnom </a:t>
            </a:r>
            <a:r>
              <a:rPr lang="pl-PL" dirty="0"/>
              <a:t>gradu, a gimnaziju u Travniku. Studirao je pravne nauke na Sveučilištu u Zagrebu.</a:t>
            </a:r>
          </a:p>
          <a:p>
            <a:r>
              <a:rPr lang="en-US" dirty="0" err="1"/>
              <a:t>Najpoznatija</a:t>
            </a:r>
            <a:r>
              <a:rPr lang="en-US" dirty="0"/>
              <a:t> </a:t>
            </a:r>
            <a:r>
              <a:rPr lang="en-US" dirty="0" err="1"/>
              <a:t>djela</a:t>
            </a:r>
            <a:r>
              <a:rPr lang="en-US" dirty="0"/>
              <a:t> </a:t>
            </a:r>
            <a:r>
              <a:rPr lang="en-US" dirty="0" err="1"/>
              <a:t>Skendera</a:t>
            </a:r>
            <a:r>
              <a:rPr lang="en-US" dirty="0"/>
              <a:t> </a:t>
            </a:r>
            <a:r>
              <a:rPr lang="en-US" dirty="0" err="1"/>
              <a:t>Kulenovića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roman „</a:t>
            </a:r>
            <a:r>
              <a:rPr lang="en-US" dirty="0" err="1"/>
              <a:t>Ponornica</a:t>
            </a:r>
            <a:r>
              <a:rPr lang="en-US" dirty="0"/>
              <a:t>”, </a:t>
            </a:r>
            <a:r>
              <a:rPr lang="en-US" dirty="0" err="1"/>
              <a:t>pjesme</a:t>
            </a:r>
            <a:r>
              <a:rPr lang="en-US" dirty="0"/>
              <a:t> „</a:t>
            </a:r>
            <a:r>
              <a:rPr lang="en-US" dirty="0" err="1"/>
              <a:t>Soneti</a:t>
            </a:r>
            <a:r>
              <a:rPr lang="en-US" dirty="0"/>
              <a:t> I”, „</a:t>
            </a:r>
            <a:r>
              <a:rPr lang="en-US" dirty="0" err="1"/>
              <a:t>Soneti</a:t>
            </a:r>
            <a:r>
              <a:rPr lang="en-US" dirty="0"/>
              <a:t> II</a:t>
            </a:r>
            <a:r>
              <a:rPr lang="en-US" dirty="0" smtClean="0"/>
              <a:t>”,</a:t>
            </a:r>
            <a:r>
              <a:rPr lang="bs-Latn-BA" smtClean="0"/>
              <a:t> </a:t>
            </a:r>
            <a:r>
              <a:rPr lang="vi-VN" smtClean="0"/>
              <a:t>pripovijetke </a:t>
            </a:r>
            <a:r>
              <a:rPr lang="vi-VN" dirty="0"/>
              <a:t>„Gromovo đule” i drama „Djelidba”. Umro je u Beogradu 1978. godine.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4400" dirty="0" smtClean="0"/>
              <a:t>Nad mrtvom majkom svojom</a:t>
            </a: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696801"/>
      </p:ext>
    </p:extLst>
  </p:cSld>
  <p:clrMapOvr>
    <a:masterClrMapping/>
  </p:clrMapOvr>
  <p:transition advClick="0" advTm="90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61</TotalTime>
  <Words>425</Words>
  <Application>Microsoft Office PowerPoint</Application>
  <PresentationFormat>On-screen Show (4:3)</PresentationFormat>
  <Paragraphs>32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Bosanski jezik i književnost VIII razred</vt:lpstr>
      <vt:lpstr>Slide 2</vt:lpstr>
      <vt:lpstr>  Nad mrtvom majkom svojom </vt:lpstr>
      <vt:lpstr>Nad mrtvom majkom svojom </vt:lpstr>
      <vt:lpstr>Nad mrtvom majkom svojom </vt:lpstr>
      <vt:lpstr>Nad mrtvom majkom svojom </vt:lpstr>
      <vt:lpstr>Nad mrtvom majkom svojom </vt:lpstr>
      <vt:lpstr>Nad mrtvom majkom svojom </vt:lpstr>
      <vt:lpstr>Nad mrtvom majkom svojom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Bosanski jezik i književnost VIII razred</dc:title>
  <dc:creator>Dino Lotinac</dc:creator>
  <cp:lastModifiedBy>elitePC</cp:lastModifiedBy>
  <cp:revision>6</cp:revision>
  <dcterms:created xsi:type="dcterms:W3CDTF">2020-03-16T18:13:28Z</dcterms:created>
  <dcterms:modified xsi:type="dcterms:W3CDTF">2020-03-16T23:11:50Z</dcterms:modified>
</cp:coreProperties>
</file>