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57" r:id="rId3"/>
    <p:sldId id="261" r:id="rId4"/>
    <p:sldId id="260" r:id="rId5"/>
    <p:sldId id="262" r:id="rId6"/>
    <p:sldId id="263" r:id="rId7"/>
    <p:sldId id="265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4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008677-D9DA-4BEC-848F-72319FEF4E6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722554-0F13-4E3A-8BBC-A9320D28A7A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535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8677-D9DA-4BEC-848F-72319FEF4E6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554-0F13-4E3A-8BBC-A9320D28A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39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8677-D9DA-4BEC-848F-72319FEF4E6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554-0F13-4E3A-8BBC-A9320D28A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10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8677-D9DA-4BEC-848F-72319FEF4E6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554-0F13-4E3A-8BBC-A9320D28A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57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8677-D9DA-4BEC-848F-72319FEF4E6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554-0F13-4E3A-8BBC-A9320D28A7A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077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8677-D9DA-4BEC-848F-72319FEF4E6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554-0F13-4E3A-8BBC-A9320D28A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48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8677-D9DA-4BEC-848F-72319FEF4E6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554-0F13-4E3A-8BBC-A9320D28A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91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8677-D9DA-4BEC-848F-72319FEF4E6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554-0F13-4E3A-8BBC-A9320D28A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7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8677-D9DA-4BEC-848F-72319FEF4E6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554-0F13-4E3A-8BBC-A9320D28A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21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8677-D9DA-4BEC-848F-72319FEF4E6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554-0F13-4E3A-8BBC-A9320D28A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41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8677-D9DA-4BEC-848F-72319FEF4E6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2554-0F13-4E3A-8BBC-A9320D28A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90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F008677-D9DA-4BEC-848F-72319FEF4E6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4722554-0F13-4E3A-8BBC-A9320D28A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11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Treći razred osnovne škole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Predmet: Bosanski jezik</a:t>
            </a:r>
          </a:p>
          <a:p>
            <a:pPr marL="45720" indent="0">
              <a:buNone/>
            </a:pPr>
            <a:endParaRPr lang="bs-Latn-BA" dirty="0"/>
          </a:p>
          <a:p>
            <a:pPr marL="45720" indent="0">
              <a:buNone/>
            </a:pPr>
            <a:endParaRPr lang="bs-Latn-BA" dirty="0" smtClean="0"/>
          </a:p>
          <a:p>
            <a:r>
              <a:rPr lang="bs-Latn-BA" dirty="0" smtClean="0"/>
              <a:t>Nastavna jedinica/lekcija: „Domovina nije riječ iz spomenara“, Ismet Bekrić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7461277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             Hajde da se igramo!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15" y="1574072"/>
            <a:ext cx="9872871" cy="4038600"/>
          </a:xfrm>
        </p:spPr>
        <p:txBody>
          <a:bodyPr>
            <a:normAutofit fontScale="70000" lnSpcReduction="20000"/>
          </a:bodyPr>
          <a:lstStyle/>
          <a:p>
            <a:r>
              <a:rPr lang="bs-Latn-BA" sz="2900" b="1" dirty="0" smtClean="0">
                <a:solidFill>
                  <a:schemeClr val="tx1"/>
                </a:solidFill>
              </a:rPr>
              <a:t>Riješi ukrštenicu, pa pronađi riječ koja se krije u praznim poljima. </a:t>
            </a:r>
            <a:endParaRPr lang="bs-Latn-BA" sz="2900" b="1" dirty="0">
              <a:solidFill>
                <a:schemeClr val="tx1"/>
              </a:solidFill>
            </a:endParaRPr>
          </a:p>
          <a:p>
            <a:endParaRPr lang="bs-Latn-BA" b="1" dirty="0" smtClean="0">
              <a:solidFill>
                <a:schemeClr val="tx1"/>
              </a:solidFill>
            </a:endParaRPr>
          </a:p>
          <a:p>
            <a:pPr marL="502920" indent="-457200">
              <a:lnSpc>
                <a:spcPct val="100000"/>
              </a:lnSpc>
              <a:buFont typeface="+mj-lt"/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 Reljefno uzvišenje niže od planine.                                                         1.</a:t>
            </a:r>
          </a:p>
          <a:p>
            <a:pPr marL="502920" indent="-457200">
              <a:lnSpc>
                <a:spcPct val="100000"/>
              </a:lnSpc>
              <a:buFont typeface="+mj-lt"/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Organ čula vida pomoću kojeg gledamo.                                              2.</a:t>
            </a:r>
          </a:p>
          <a:p>
            <a:pPr marL="502920" indent="-457200">
              <a:lnSpc>
                <a:spcPct val="100000"/>
              </a:lnSpc>
              <a:buFont typeface="+mj-lt"/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 Dio nežive prirode koji nam je neophodan za uzgajanje biljaka.  3. </a:t>
            </a:r>
          </a:p>
          <a:p>
            <a:pPr marL="502920" indent="-457200">
              <a:lnSpc>
                <a:spcPct val="100000"/>
              </a:lnSpc>
              <a:buFont typeface="+mj-lt"/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 Tečnost bez boje, mirisa i ukusa.                                                                                  4. </a:t>
            </a:r>
          </a:p>
          <a:p>
            <a:pPr marL="502920" indent="-457200">
              <a:lnSpc>
                <a:spcPct val="100000"/>
              </a:lnSpc>
              <a:buFont typeface="+mj-lt"/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 Mužjak ovce.                                                                                                                         5..  </a:t>
            </a:r>
          </a:p>
          <a:p>
            <a:pPr marL="502920" indent="-457200">
              <a:lnSpc>
                <a:spcPct val="100000"/>
              </a:lnSpc>
              <a:buFont typeface="+mj-lt"/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 Jedan mliječni proizvod.                                                                                                6.     </a:t>
            </a:r>
          </a:p>
          <a:p>
            <a:pPr marL="502920" indent="-457200">
              <a:lnSpc>
                <a:spcPct val="100000"/>
              </a:lnSpc>
              <a:buFont typeface="+mj-lt"/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 Biljka prijatnog mirisa koja se koristi kao čaj, menta.                             </a:t>
            </a:r>
            <a:r>
              <a:rPr lang="bs-Latn-BA" dirty="0">
                <a:solidFill>
                  <a:schemeClr val="tx1"/>
                </a:solidFill>
              </a:rPr>
              <a:t> </a:t>
            </a:r>
            <a:r>
              <a:rPr lang="bs-Latn-BA" dirty="0" smtClean="0">
                <a:solidFill>
                  <a:schemeClr val="tx1"/>
                </a:solidFill>
              </a:rPr>
              <a:t> </a:t>
            </a:r>
            <a:r>
              <a:rPr lang="bs-Latn-BA" dirty="0">
                <a:solidFill>
                  <a:schemeClr val="tx1"/>
                </a:solidFill>
              </a:rPr>
              <a:t>7</a:t>
            </a:r>
            <a:r>
              <a:rPr lang="bs-Latn-BA" dirty="0" smtClean="0">
                <a:solidFill>
                  <a:schemeClr val="tx1"/>
                </a:solidFill>
              </a:rPr>
              <a:t>. </a:t>
            </a:r>
          </a:p>
          <a:p>
            <a:pPr marL="502920" indent="-457200">
              <a:lnSpc>
                <a:spcPct val="100000"/>
              </a:lnSpc>
              <a:buFont typeface="+mj-lt"/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 Tekuća voda koja ima izvor, ušće i pritoke.                  </a:t>
            </a:r>
            <a:r>
              <a:rPr lang="bs-Latn-BA" dirty="0">
                <a:solidFill>
                  <a:schemeClr val="tx1"/>
                </a:solidFill>
              </a:rPr>
              <a:t>8</a:t>
            </a:r>
            <a:r>
              <a:rPr lang="bs-Latn-BA" dirty="0" smtClean="0">
                <a:solidFill>
                  <a:schemeClr val="tx1"/>
                </a:solidFill>
              </a:rPr>
              <a:t>.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bs-Latn-BA" dirty="0" smtClean="0">
                <a:solidFill>
                  <a:schemeClr val="tx1"/>
                </a:solidFill>
              </a:rPr>
              <a:t>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65331" y="2603461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52532" y="2270925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7691268" y="3649963"/>
            <a:ext cx="437203" cy="352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45834" y="2937298"/>
            <a:ext cx="417999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58622" y="3316863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V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79814" y="3260270"/>
            <a:ext cx="464846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08659" y="2240736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13521" y="2968166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Z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43355" y="2954012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809333" y="2928587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14760" y="2937299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LJ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951420" y="2937298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Š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246823" y="3689767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O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386583" y="2937297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699009" y="2596388"/>
            <a:ext cx="431074" cy="352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132080" y="3662968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92243" y="2259356"/>
            <a:ext cx="431074" cy="352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97705" y="2278097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20605" y="2617314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92243" y="2946008"/>
            <a:ext cx="431074" cy="352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flipH="1">
            <a:off x="7676109" y="3317290"/>
            <a:ext cx="495043" cy="3526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O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159268" y="3277501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D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585963" y="3649963"/>
            <a:ext cx="431374" cy="332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105385" y="4029576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089390" y="4383690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265152" y="4408203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A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243355" y="4032411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705536" y="4369779"/>
            <a:ext cx="431074" cy="352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28394" y="4389296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N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52150" y="4768166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K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554959" y="4737805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844286" y="4758113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397326" y="4739324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J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696177" y="4757060"/>
            <a:ext cx="431074" cy="352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A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986033" y="4739324"/>
            <a:ext cx="431074" cy="352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I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694302" y="4010880"/>
            <a:ext cx="417555" cy="352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I</a:t>
            </a:r>
            <a:endParaRPr lang="en-US" dirty="0"/>
          </a:p>
        </p:txBody>
      </p:sp>
      <p:pic>
        <p:nvPicPr>
          <p:cNvPr id="6" name="hajde da se igram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297320" y="1269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9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7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9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1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6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6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6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6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6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6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6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96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9600"/>
                            </p:stCondLst>
                            <p:childTnLst>
                              <p:par>
                                <p:cTn id="7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6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96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6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96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96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96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96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96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6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96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1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1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1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1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1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1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1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1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1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1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1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1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1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1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1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1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100"/>
                            </p:stCondLst>
                            <p:childTnLst>
                              <p:par>
                                <p:cTn id="1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1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44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uiExpand="1" build="p"/>
      <p:bldP spid="4" grpId="0" animBg="1"/>
      <p:bldP spid="5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Domaći zadatak: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Nauči ovu pjesmu napamet i razmisli šta sve voliš u svojoj domovini.</a:t>
            </a:r>
          </a:p>
          <a:p>
            <a:pPr marL="45720" indent="0">
              <a:buNone/>
            </a:pPr>
            <a:endParaRPr lang="bs-Latn-BA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" indent="0">
              <a:buNone/>
            </a:pPr>
            <a:endParaRPr lang="bs-Latn-BA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" indent="0">
              <a:buNone/>
            </a:pPr>
            <a:endParaRPr lang="bs-Latn-B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" indent="0">
              <a:buNone/>
            </a:pP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domaci zadatak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261463" y="1097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099697"/>
      </p:ext>
    </p:extLst>
  </p:cSld>
  <p:clrMapOvr>
    <a:masterClrMapping/>
  </p:clrMapOvr>
  <p:transition advTm="1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            Eselamu alejkum, draga djeco!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Kako se zove mjesto u kojem si rođen/rođena?</a:t>
            </a:r>
          </a:p>
          <a:p>
            <a:pPr marL="514350" indent="-514350"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Odakle su tvoji roditelji?</a:t>
            </a:r>
          </a:p>
          <a:p>
            <a:pPr marL="514350" indent="-514350">
              <a:buAutoNum type="arabicPeriod"/>
            </a:pPr>
            <a:r>
              <a:rPr lang="bs-Latn-BA" dirty="0">
                <a:solidFill>
                  <a:schemeClr val="tx1"/>
                </a:solidFill>
              </a:rPr>
              <a:t>G</a:t>
            </a:r>
            <a:r>
              <a:rPr lang="bs-Latn-BA" dirty="0" smtClean="0">
                <a:solidFill>
                  <a:schemeClr val="tx1"/>
                </a:solidFill>
              </a:rPr>
              <a:t>dje su rođeni tvoji, dedo i nana?</a:t>
            </a:r>
          </a:p>
          <a:p>
            <a:pPr marL="514350" indent="-514350"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Mjesto gdje nam je dom nazivamo domovinom. Zato se i zove </a:t>
            </a:r>
            <a:r>
              <a:rPr lang="bs-Latn-BA" dirty="0" smtClean="0">
                <a:solidFill>
                  <a:srgbClr val="FF0000"/>
                </a:solidFill>
              </a:rPr>
              <a:t>dom</a:t>
            </a:r>
            <a:r>
              <a:rPr lang="bs-Latn-BA" dirty="0" smtClean="0">
                <a:solidFill>
                  <a:schemeClr val="tx1"/>
                </a:solidFill>
              </a:rPr>
              <a:t>ovina. </a:t>
            </a:r>
          </a:p>
          <a:p>
            <a:pPr marL="514350" indent="-514350"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Da li voliš svoju domovinu? </a:t>
            </a:r>
          </a:p>
          <a:p>
            <a:pPr marL="514350" indent="-514350"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 Zbog čega?</a:t>
            </a:r>
          </a:p>
          <a:p>
            <a:pPr marL="514350" indent="-514350"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Šta je za tebe domovina? Koliko ti je ona važna? Šta sve voliš u njoj?</a:t>
            </a:r>
          </a:p>
          <a:p>
            <a:pPr marL="514350" indent="-514350"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Sada ćete pogledati fotografije različitih mjesta. Sva ova mjesta su nečija domovina. Pokušajte da prepoznate koji su gradovi na slici. </a:t>
            </a:r>
          </a:p>
          <a:p>
            <a:pPr marL="514350" indent="-514350">
              <a:buAutoNum type="arabicPeriod"/>
            </a:pPr>
            <a:endParaRPr lang="bs-Latn-BA" dirty="0" smtClean="0">
              <a:solidFill>
                <a:schemeClr val="tx1"/>
              </a:solidFill>
            </a:endParaRPr>
          </a:p>
        </p:txBody>
      </p:sp>
      <p:pic>
        <p:nvPicPr>
          <p:cNvPr id="5" name="eselamu alejku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41714" y="678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612802"/>
      </p:ext>
    </p:extLst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5280" y="4365522"/>
            <a:ext cx="4762500" cy="24271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817" y="266700"/>
            <a:ext cx="3985463" cy="2881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5280" y="266699"/>
            <a:ext cx="4762501" cy="2881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816" y="3148149"/>
            <a:ext cx="3985464" cy="3553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5279" y="2687918"/>
            <a:ext cx="4762501" cy="1655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1026" y="116890"/>
            <a:ext cx="3274220" cy="2790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7780" y="2906956"/>
            <a:ext cx="3117466" cy="379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011456"/>
      </p:ext>
    </p:extLst>
  </p:cSld>
  <p:clrMapOvr>
    <a:masterClrMapping/>
  </p:clrMapOvr>
  <p:transition advClick="0" advTm="5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05394"/>
            <a:ext cx="9872871" cy="5390606"/>
          </a:xfrm>
        </p:spPr>
        <p:txBody>
          <a:bodyPr>
            <a:normAutofit fontScale="92500" lnSpcReduction="20000"/>
          </a:bodyPr>
          <a:lstStyle/>
          <a:p>
            <a:r>
              <a:rPr lang="bs-Latn-BA" sz="4400" dirty="0" smtClean="0"/>
              <a:t>Danas ćemo učiti jednu pjesmu o domovini. Pjesnik u njoj pokušava da nam kaže šta je sve domovina i kako se ona voli. Pjesma nosi naziv: </a:t>
            </a:r>
          </a:p>
          <a:p>
            <a:pPr marL="45720" indent="0">
              <a:buNone/>
            </a:pPr>
            <a:r>
              <a:rPr lang="bs-Latn-BA" sz="4400" dirty="0">
                <a:solidFill>
                  <a:schemeClr val="accent4"/>
                </a:solidFill>
              </a:rPr>
              <a:t> </a:t>
            </a:r>
            <a:r>
              <a:rPr lang="bs-Latn-BA" sz="4400" dirty="0" smtClean="0">
                <a:solidFill>
                  <a:schemeClr val="accent4"/>
                </a:solidFill>
              </a:rPr>
              <a:t>            „Domovina </a:t>
            </a:r>
            <a:r>
              <a:rPr lang="bs-Latn-BA" sz="4400" dirty="0">
                <a:solidFill>
                  <a:schemeClr val="accent4"/>
                </a:solidFill>
              </a:rPr>
              <a:t>nije riječ iz </a:t>
            </a:r>
            <a:r>
              <a:rPr lang="bs-Latn-BA" sz="4400" dirty="0" smtClean="0">
                <a:solidFill>
                  <a:schemeClr val="accent4"/>
                </a:solidFill>
              </a:rPr>
              <a:t>spomenara“</a:t>
            </a:r>
          </a:p>
          <a:p>
            <a:r>
              <a:rPr lang="bs-Latn-BA" sz="2800" dirty="0" smtClean="0"/>
              <a:t>Ovu pjesmu je napisao bosanski pjesnik </a:t>
            </a:r>
            <a:r>
              <a:rPr lang="bs-Latn-BA" sz="2800" dirty="0" smtClean="0">
                <a:solidFill>
                  <a:srgbClr val="0070C0"/>
                </a:solidFill>
              </a:rPr>
              <a:t>Ismet Bekrić</a:t>
            </a:r>
          </a:p>
          <a:p>
            <a:r>
              <a:rPr lang="bs-Latn-BA" sz="2800" dirty="0" smtClean="0"/>
              <a:t>Otvorite teku iz bosanskog jezika i napišite naslov:</a:t>
            </a:r>
          </a:p>
          <a:p>
            <a:pPr marL="45720" indent="0">
              <a:buNone/>
            </a:pPr>
            <a:r>
              <a:rPr lang="bs-Latn-BA" sz="4400" dirty="0" smtClean="0"/>
              <a:t>             </a:t>
            </a:r>
            <a:r>
              <a:rPr lang="bs-Latn-BA" sz="4400" dirty="0" smtClean="0">
                <a:solidFill>
                  <a:srgbClr val="0070C0"/>
                </a:solidFill>
              </a:rPr>
              <a:t>Domovina </a:t>
            </a:r>
            <a:r>
              <a:rPr lang="bs-Latn-BA" sz="4400" dirty="0">
                <a:solidFill>
                  <a:srgbClr val="0070C0"/>
                </a:solidFill>
              </a:rPr>
              <a:t>nije riječ iz </a:t>
            </a:r>
            <a:r>
              <a:rPr lang="bs-Latn-BA" sz="4400" dirty="0" smtClean="0">
                <a:solidFill>
                  <a:srgbClr val="0070C0"/>
                </a:solidFill>
              </a:rPr>
              <a:t>spomenara</a:t>
            </a:r>
            <a:r>
              <a:rPr lang="bs-Latn-BA" sz="4400" dirty="0">
                <a:solidFill>
                  <a:srgbClr val="0070C0"/>
                </a:solidFill>
              </a:rPr>
              <a:t> </a:t>
            </a:r>
            <a:r>
              <a:rPr lang="bs-Latn-BA" sz="4400" dirty="0" smtClean="0">
                <a:solidFill>
                  <a:srgbClr val="0070C0"/>
                </a:solidFill>
              </a:rPr>
              <a:t>    </a:t>
            </a:r>
          </a:p>
          <a:p>
            <a:pPr marL="45720" indent="0">
              <a:buNone/>
            </a:pPr>
            <a:r>
              <a:rPr lang="bs-Latn-BA" sz="4400" dirty="0" smtClean="0"/>
              <a:t>Pažljivo poslušajte pjesmu, ili je pročitajte. Nalazi se na strani 68 u Čitanci.</a:t>
            </a:r>
            <a:endParaRPr lang="bs-Latn-BA" sz="4400" dirty="0"/>
          </a:p>
          <a:p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" name="danas cemo učiti..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10058" y="3254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195885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solidFill>
                  <a:schemeClr val="tx1"/>
                </a:solidFill>
              </a:rPr>
              <a:t>      Domovina nije riječ iz spomenara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Domovina nije riječ iz spomenara                                Domovina nije tek mehko uzglavlje,</a:t>
            </a:r>
          </a:p>
          <a:p>
            <a:pPr marL="45720" indent="0">
              <a:buNone/>
            </a:pPr>
            <a:r>
              <a:rPr lang="bs-Latn-BA" dirty="0">
                <a:solidFill>
                  <a:schemeClr val="tx1"/>
                </a:solidFill>
              </a:rPr>
              <a:t> </a:t>
            </a:r>
            <a:r>
              <a:rPr lang="bs-Latn-BA" dirty="0" smtClean="0">
                <a:solidFill>
                  <a:schemeClr val="tx1"/>
                </a:solidFill>
              </a:rPr>
              <a:t>i nije pejzaž što se samo gleda.                                     Na kojem se čeka jutro vedro, mlako.</a:t>
            </a:r>
          </a:p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Domovina-to je pogled prepun žara                            Domovina-to je kad je nebo plavlje,</a:t>
            </a:r>
          </a:p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i svaka travka što se nikom ne da.                                 zato što to želiš i kad nije tako.</a:t>
            </a:r>
          </a:p>
          <a:p>
            <a:pPr marL="45720" indent="0">
              <a:buNone/>
            </a:pPr>
            <a:endParaRPr lang="bs-Latn-BA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Domovina nije samo poj slavuja,                                  Domovina nije riječ iz spomenara,</a:t>
            </a:r>
          </a:p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što se tiho takne kad se noć povlači.                           koju mogu zbrisati kiše i vrijeme.</a:t>
            </a:r>
          </a:p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domovina-to je bura, oluja,                                             Domovina-to se srcem izgovara</a:t>
            </a:r>
          </a:p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u kojoj glas zrije i bivamo jači.                                        i onda kad usne nam zanijeme.</a:t>
            </a: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20200316_214015_1_1_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43561" y="3771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31817"/>
          </a:xfrm>
        </p:spPr>
        <p:txBody>
          <a:bodyPr>
            <a:normAutofit fontScale="90000"/>
          </a:bodyPr>
          <a:lstStyle/>
          <a:p>
            <a:r>
              <a:rPr lang="bs-Latn-BA" dirty="0" smtClean="0">
                <a:solidFill>
                  <a:schemeClr val="tx1"/>
                </a:solidFill>
              </a:rPr>
              <a:t>U ovoj pjesmi postoji nekoliko riječi koje možda možda čujete po prvi put. Evo njihovog značenja.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spomenar-</a:t>
            </a:r>
            <a:r>
              <a:rPr lang="bs-Latn-BA" dirty="0" smtClean="0">
                <a:solidFill>
                  <a:schemeClr val="tx1"/>
                </a:solidFill>
              </a:rPr>
              <a:t>album za upisivanje uspomena</a:t>
            </a:r>
          </a:p>
          <a:p>
            <a:r>
              <a:rPr lang="bs-Latn-BA" dirty="0" smtClean="0"/>
              <a:t>pejzaž-</a:t>
            </a:r>
            <a:r>
              <a:rPr lang="bs-Latn-BA" dirty="0" smtClean="0">
                <a:solidFill>
                  <a:schemeClr val="tx1"/>
                </a:solidFill>
              </a:rPr>
              <a:t>ono što se pruža oku pri pogledu na prirodu, slika prirode</a:t>
            </a:r>
          </a:p>
          <a:p>
            <a:r>
              <a:rPr lang="bs-Latn-BA" dirty="0" smtClean="0"/>
              <a:t>žar-</a:t>
            </a:r>
            <a:r>
              <a:rPr lang="bs-Latn-BA" dirty="0" smtClean="0">
                <a:solidFill>
                  <a:schemeClr val="tx1"/>
                </a:solidFill>
              </a:rPr>
              <a:t>toplota</a:t>
            </a:r>
            <a:r>
              <a:rPr lang="bs-Latn-BA" dirty="0" smtClean="0"/>
              <a:t>, </a:t>
            </a:r>
            <a:r>
              <a:rPr lang="bs-Latn-BA" dirty="0" smtClean="0">
                <a:solidFill>
                  <a:schemeClr val="tx1"/>
                </a:solidFill>
              </a:rPr>
              <a:t>„pogled prepun žara“-pogled prepun topline, ljubavi, ubuđenja</a:t>
            </a:r>
          </a:p>
          <a:p>
            <a:r>
              <a:rPr lang="bs-Latn-BA" dirty="0" smtClean="0"/>
              <a:t>poj-</a:t>
            </a:r>
            <a:r>
              <a:rPr lang="bs-Latn-BA" dirty="0" smtClean="0">
                <a:solidFill>
                  <a:schemeClr val="tx1"/>
                </a:solidFill>
              </a:rPr>
              <a:t>pjevanje</a:t>
            </a:r>
          </a:p>
          <a:p>
            <a:r>
              <a:rPr lang="bs-Latn-BA" dirty="0" smtClean="0"/>
              <a:t>slavuj-</a:t>
            </a:r>
            <a:r>
              <a:rPr lang="bs-Latn-BA" dirty="0" smtClean="0">
                <a:solidFill>
                  <a:schemeClr val="tx1"/>
                </a:solidFill>
              </a:rPr>
              <a:t>vrsta ptice, ptica pjevačica</a:t>
            </a:r>
          </a:p>
          <a:p>
            <a:r>
              <a:rPr lang="bs-Latn-BA" dirty="0" smtClean="0"/>
              <a:t>uzglavlje-</a:t>
            </a:r>
            <a:r>
              <a:rPr lang="bs-Latn-BA" dirty="0" smtClean="0">
                <a:solidFill>
                  <a:schemeClr val="tx1"/>
                </a:solidFill>
              </a:rPr>
              <a:t>dio postelje koji se stavlja uz glavu, jastuk</a:t>
            </a:r>
          </a:p>
          <a:p>
            <a:r>
              <a:rPr lang="bs-Latn-BA" dirty="0" smtClean="0"/>
              <a:t>zbrisati-</a:t>
            </a:r>
            <a:r>
              <a:rPr lang="bs-Latn-BA" dirty="0" smtClean="0">
                <a:solidFill>
                  <a:schemeClr val="tx1"/>
                </a:solidFill>
              </a:rPr>
              <a:t>ukloniti, uništiti, obrisati</a:t>
            </a:r>
          </a:p>
          <a:p>
            <a:r>
              <a:rPr lang="bs-Latn-BA" dirty="0" smtClean="0"/>
              <a:t>zanijemeti-</a:t>
            </a:r>
            <a:r>
              <a:rPr lang="bs-Latn-BA" dirty="0" smtClean="0">
                <a:solidFill>
                  <a:schemeClr val="tx1"/>
                </a:solidFill>
              </a:rPr>
              <a:t>postati nijem, izgubiti moć govora; prestati pričati</a:t>
            </a:r>
          </a:p>
        </p:txBody>
      </p:sp>
      <p:pic>
        <p:nvPicPr>
          <p:cNvPr id="4" name="nepoznate rijec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056914" y="3934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9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5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100" dirty="0" smtClean="0"/>
              <a:t>Sada ćemo još jednom čuti pjesmu, kako bi nam bila jasnija      </a:t>
            </a:r>
            <a:r>
              <a:rPr lang="bs-Latn-BA" dirty="0" smtClean="0">
                <a:solidFill>
                  <a:schemeClr val="tx1"/>
                </a:solidFill>
              </a:rPr>
              <a:t/>
            </a:r>
            <a:br>
              <a:rPr lang="bs-Latn-BA" dirty="0" smtClean="0">
                <a:solidFill>
                  <a:schemeClr val="tx1"/>
                </a:solidFill>
              </a:rPr>
            </a:br>
            <a:r>
              <a:rPr lang="bs-Latn-BA" dirty="0" smtClean="0">
                <a:solidFill>
                  <a:schemeClr val="tx1"/>
                </a:solidFill>
              </a:rPr>
              <a:t>Domovina nije riječ iz spomenara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Domovina nije riječ iz spomenara                                Domovina nije tek mehko uzglavlje,</a:t>
            </a:r>
          </a:p>
          <a:p>
            <a:pPr marL="45720" indent="0">
              <a:buNone/>
            </a:pPr>
            <a:r>
              <a:rPr lang="bs-Latn-BA" dirty="0">
                <a:solidFill>
                  <a:schemeClr val="tx1"/>
                </a:solidFill>
              </a:rPr>
              <a:t> </a:t>
            </a:r>
            <a:r>
              <a:rPr lang="bs-Latn-BA" dirty="0" smtClean="0">
                <a:solidFill>
                  <a:schemeClr val="tx1"/>
                </a:solidFill>
              </a:rPr>
              <a:t>i nije pejzaž što se samo gleda.                                     Na kojem se čeka jutro vedro, mlako.</a:t>
            </a:r>
          </a:p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Domovina-to je pogled prepun žara                            Domovina-to je kad je nebo plavlje,</a:t>
            </a:r>
          </a:p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i svaka travka što se nikom ne da.                                 zato što to želiš i kad nije tako.</a:t>
            </a:r>
          </a:p>
          <a:p>
            <a:pPr marL="45720" indent="0">
              <a:buNone/>
            </a:pPr>
            <a:endParaRPr lang="bs-Latn-BA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Domovina nije samo poj slavuja,                                  Domovina nije riječ iz spomenara,</a:t>
            </a:r>
          </a:p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što se tiho takne kad se noć povlači.                           koju mogu zbrisati kiše i vrijeme.</a:t>
            </a:r>
          </a:p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domovina-to je bura, oluja,                                             Domovina-to se srcem izgovara</a:t>
            </a:r>
          </a:p>
          <a:p>
            <a:pPr marL="45720" indent="0">
              <a:buNone/>
            </a:pPr>
            <a:r>
              <a:rPr lang="bs-Latn-BA" dirty="0" smtClean="0">
                <a:solidFill>
                  <a:schemeClr val="tx1"/>
                </a:solidFill>
              </a:rPr>
              <a:t>u kojoj glas zrije i bivamo jači.                                        i onda kad usne nam zanijeme.</a:t>
            </a: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20200316_214015_1_1_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69835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3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Pokušaj da odovoriš na pitanja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Koja osjećanja ova pjesma budi u tebi?</a:t>
            </a:r>
          </a:p>
          <a:p>
            <a:pPr marL="502920" indent="-457200">
              <a:buFont typeface="+mj-lt"/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Koja zemlja je tvoja domovina?</a:t>
            </a:r>
          </a:p>
          <a:p>
            <a:pPr marL="502920" indent="-457200">
              <a:buFont typeface="+mj-lt"/>
              <a:buAutoNum type="arabicPeriod"/>
            </a:pPr>
            <a:r>
              <a:rPr lang="bs-Latn-BA" dirty="0">
                <a:solidFill>
                  <a:schemeClr val="tx1"/>
                </a:solidFill>
              </a:rPr>
              <a:t>Š</a:t>
            </a:r>
            <a:r>
              <a:rPr lang="bs-Latn-BA" dirty="0" smtClean="0">
                <a:solidFill>
                  <a:schemeClr val="tx1"/>
                </a:solidFill>
              </a:rPr>
              <a:t>ta sve iz svog okruženja možeš nazvati domovinom?</a:t>
            </a:r>
          </a:p>
          <a:p>
            <a:pPr marL="502920" indent="-457200">
              <a:buFont typeface="+mj-lt"/>
              <a:buAutoNum type="arabicPeriod"/>
            </a:pPr>
            <a:r>
              <a:rPr lang="bs-Latn-BA" dirty="0">
                <a:solidFill>
                  <a:schemeClr val="tx1"/>
                </a:solidFill>
              </a:rPr>
              <a:t>P</a:t>
            </a:r>
            <a:r>
              <a:rPr lang="bs-Latn-BA" dirty="0" smtClean="0">
                <a:solidFill>
                  <a:schemeClr val="tx1"/>
                </a:solidFill>
              </a:rPr>
              <a:t>ronađi i pročitaj stihove koji kazuju šta nije domovina.</a:t>
            </a:r>
          </a:p>
          <a:p>
            <a:pPr marL="502920" indent="-457200">
              <a:buFont typeface="+mj-lt"/>
              <a:buAutoNum type="arabicPeriod"/>
            </a:pPr>
            <a:r>
              <a:rPr lang="bs-Latn-BA" dirty="0">
                <a:solidFill>
                  <a:schemeClr val="tx1"/>
                </a:solidFill>
              </a:rPr>
              <a:t>P</a:t>
            </a:r>
            <a:r>
              <a:rPr lang="bs-Latn-BA" dirty="0" smtClean="0">
                <a:solidFill>
                  <a:schemeClr val="tx1"/>
                </a:solidFill>
              </a:rPr>
              <a:t>ronađi i pročitaj stihove koji kazuju šta jeste domovina.</a:t>
            </a:r>
          </a:p>
          <a:p>
            <a:pPr marL="502920" indent="-457200">
              <a:buFont typeface="+mj-lt"/>
              <a:buAutoNum type="arabicPeriod"/>
            </a:pPr>
            <a:r>
              <a:rPr lang="bs-Latn-BA" dirty="0">
                <a:solidFill>
                  <a:schemeClr val="tx1"/>
                </a:solidFill>
              </a:rPr>
              <a:t>Z</a:t>
            </a:r>
            <a:r>
              <a:rPr lang="bs-Latn-BA" dirty="0" smtClean="0">
                <a:solidFill>
                  <a:schemeClr val="tx1"/>
                </a:solidFill>
              </a:rPr>
              <a:t>ašto pjesnik kaže da „domovina nije riječ iz spomenara i nije pejzaž što se stalno gleda“?</a:t>
            </a:r>
          </a:p>
          <a:p>
            <a:pPr marL="502920" indent="-457200">
              <a:buFont typeface="+mj-lt"/>
              <a:buAutoNum type="arabicPeriod"/>
            </a:pPr>
            <a:r>
              <a:rPr lang="bs-Latn-BA" dirty="0">
                <a:solidFill>
                  <a:schemeClr val="tx1"/>
                </a:solidFill>
              </a:rPr>
              <a:t>O</a:t>
            </a:r>
            <a:r>
              <a:rPr lang="bs-Latn-BA" dirty="0" smtClean="0">
                <a:solidFill>
                  <a:schemeClr val="tx1"/>
                </a:solidFill>
              </a:rPr>
              <a:t>bjasni kako razumiješ stihove: „Domovina-to se srcem izgovara i onda kad usne nam zanijeme“</a:t>
            </a:r>
          </a:p>
          <a:p>
            <a:pPr marL="502920" indent="-457200">
              <a:buFont typeface="+mj-lt"/>
              <a:buAutoNum type="arabicPeriod"/>
            </a:pPr>
            <a:r>
              <a:rPr lang="bs-Latn-BA" dirty="0" smtClean="0">
                <a:solidFill>
                  <a:schemeClr val="tx1"/>
                </a:solidFill>
              </a:rPr>
              <a:t>Koju poruku pjesnik upućuje stihovima ove pjesme?</a:t>
            </a:r>
          </a:p>
          <a:p>
            <a:pPr marL="502920" indent="-457200">
              <a:buFont typeface="+mj-lt"/>
              <a:buAutoNum type="arabicPeriod"/>
            </a:pPr>
            <a:endParaRPr lang="bs-Latn-BA" dirty="0">
              <a:solidFill>
                <a:schemeClr val="tx1"/>
              </a:solidFill>
            </a:endParaRPr>
          </a:p>
        </p:txBody>
      </p:sp>
      <p:pic>
        <p:nvPicPr>
          <p:cNvPr id="4" name="pitanj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900160" y="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1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0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Naučimo nešto novo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800" dirty="0"/>
              <a:t> </a:t>
            </a:r>
            <a:r>
              <a:rPr lang="bs-Latn-BA" sz="2800" dirty="0" smtClean="0"/>
              <a:t> Tema </a:t>
            </a:r>
            <a:r>
              <a:rPr lang="bs-Latn-BA" sz="2800" dirty="0" smtClean="0">
                <a:solidFill>
                  <a:schemeClr val="tx1"/>
                </a:solidFill>
              </a:rPr>
              <a:t>predstavlja ono o čemu se govori u književnom djelu. Tema ove pjesme odnosi se na iskazivanje osjećanja ljubavi prema domovini. </a:t>
            </a:r>
          </a:p>
          <a:p>
            <a:pPr lvl="1"/>
            <a:endParaRPr lang="bs-Latn-BA" sz="2800" dirty="0"/>
          </a:p>
          <a:p>
            <a:pPr lvl="1"/>
            <a:endParaRPr lang="bs-Latn-BA" sz="2800" dirty="0" smtClean="0"/>
          </a:p>
          <a:p>
            <a:pPr lvl="1"/>
            <a:r>
              <a:rPr lang="bs-Latn-BA" sz="2800" dirty="0" smtClean="0">
                <a:solidFill>
                  <a:schemeClr val="tx1"/>
                </a:solidFill>
              </a:rPr>
              <a:t> Pjesma u kojoj se iskazuje ljubav prema rodnom kraju, zavičaju, domovini, naziva se </a:t>
            </a:r>
            <a:r>
              <a:rPr lang="bs-Latn-BA" sz="2800" dirty="0" smtClean="0"/>
              <a:t>rodoljubiva pjesma.</a:t>
            </a:r>
            <a:endParaRPr lang="bs-Latn-BA" sz="2800" dirty="0"/>
          </a:p>
        </p:txBody>
      </p:sp>
      <p:pic>
        <p:nvPicPr>
          <p:cNvPr id="4" name="nesto nov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840685" y="3006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6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374</TotalTime>
  <Words>803</Words>
  <Application>Microsoft Office PowerPoint</Application>
  <PresentationFormat>Custom</PresentationFormat>
  <Paragraphs>115</Paragraphs>
  <Slides>11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Basis</vt:lpstr>
      <vt:lpstr>Treći razred osnovne škole</vt:lpstr>
      <vt:lpstr>            Eselamu alejkum, draga djeco!</vt:lpstr>
      <vt:lpstr>Slide 3</vt:lpstr>
      <vt:lpstr>Slide 4</vt:lpstr>
      <vt:lpstr>      Domovina nije riječ iz spomenara</vt:lpstr>
      <vt:lpstr>U ovoj pjesmi postoji nekoliko riječi koje možda možda čujete po prvi put. Evo njihovog značenja.</vt:lpstr>
      <vt:lpstr>Sada ćemo još jednom čuti pjesmu, kako bi nam bila jasnija       Domovina nije riječ iz spomenara</vt:lpstr>
      <vt:lpstr>Pokušaj da odovoriš na pitanja</vt:lpstr>
      <vt:lpstr>Naučimo nešto novo</vt:lpstr>
      <vt:lpstr>             Hajde da se igramo!</vt:lpstr>
      <vt:lpstr>Domaći zadatak: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elitePC</cp:lastModifiedBy>
  <cp:revision>215</cp:revision>
  <dcterms:created xsi:type="dcterms:W3CDTF">2020-03-16T17:10:13Z</dcterms:created>
  <dcterms:modified xsi:type="dcterms:W3CDTF">2020-03-17T02:13:58Z</dcterms:modified>
</cp:coreProperties>
</file>