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7A6CED-71CD-4FFD-9C77-4BE596D7D0D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0EE635-7249-488C-BBA3-DD82F788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Emedina%20Kari&#353;ik\Downloads\Sluzba%201.m4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8.m4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9.m4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10.m4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Recenica%202.m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1.m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2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3.m4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4.m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5.m4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6.m4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7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III RAZRED </a:t>
            </a:r>
            <a:br>
              <a:rPr lang="sr-Latn-RS" dirty="0" smtClean="0"/>
            </a:br>
            <a:r>
              <a:rPr lang="sr-Latn-RS" dirty="0" smtClean="0"/>
              <a:t>BOSANSKI JEZIK</a:t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sz="5400" dirty="0" err="1" smtClean="0"/>
              <a:t>Služba</a:t>
            </a:r>
            <a:r>
              <a:rPr lang="sr-Latn-RS" sz="5400" dirty="0" smtClean="0"/>
              <a:t> riječi u rečenici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en-US" dirty="0"/>
          </a:p>
        </p:txBody>
      </p:sp>
      <p:pic>
        <p:nvPicPr>
          <p:cNvPr id="4" name="Sluzba 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29652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2.  Podvuci predikat u sljedećim rečenicama:</a:t>
            </a:r>
          </a:p>
          <a:p>
            <a:endParaRPr lang="sr-Latn-RS" dirty="0" smtClean="0"/>
          </a:p>
          <a:p>
            <a:r>
              <a:rPr lang="sr-Latn-RS" dirty="0" smtClean="0"/>
              <a:t>Car opet </a:t>
            </a:r>
            <a:r>
              <a:rPr lang="sr-Latn-RS" u="sng" dirty="0" smtClean="0"/>
              <a:t>usni</a:t>
            </a:r>
            <a:r>
              <a:rPr lang="sr-Latn-RS" dirty="0" smtClean="0"/>
              <a:t> neki čudan san. </a:t>
            </a:r>
          </a:p>
          <a:p>
            <a:r>
              <a:rPr lang="en-US" dirty="0" smtClean="0"/>
              <a:t>Š</a:t>
            </a:r>
            <a:r>
              <a:rPr lang="sr-Latn-RS" dirty="0" smtClean="0"/>
              <a:t>ivar </a:t>
            </a:r>
            <a:r>
              <a:rPr lang="sr-Latn-RS" u="sng" dirty="0" smtClean="0"/>
              <a:t>natovari</a:t>
            </a:r>
            <a:r>
              <a:rPr lang="sr-Latn-RS" dirty="0" smtClean="0"/>
              <a:t> blago na četiri deve.</a:t>
            </a:r>
          </a:p>
          <a:p>
            <a:r>
              <a:rPr lang="sr-Latn-RS" dirty="0" smtClean="0"/>
              <a:t>Vjetar </a:t>
            </a:r>
            <a:r>
              <a:rPr lang="sr-Latn-RS" u="sng" dirty="0" smtClean="0"/>
              <a:t>je duvao </a:t>
            </a:r>
            <a:r>
              <a:rPr lang="sr-Latn-RS" dirty="0" smtClean="0"/>
              <a:t>i nosio sve pred sobom.</a:t>
            </a:r>
          </a:p>
          <a:p>
            <a:endParaRPr lang="sr-Latn-RS" dirty="0" smtClean="0"/>
          </a:p>
          <a:p>
            <a:endParaRPr lang="en-US" dirty="0"/>
          </a:p>
        </p:txBody>
      </p:sp>
      <p:pic>
        <p:nvPicPr>
          <p:cNvPr id="4" name="Sprache 00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92958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3. Šta označavaju podvučene riječi u sljedećim rečenicama: </a:t>
            </a:r>
          </a:p>
          <a:p>
            <a:endParaRPr lang="sr-Latn-RS" dirty="0" smtClean="0"/>
          </a:p>
          <a:p>
            <a:r>
              <a:rPr lang="sr-Latn-RS" dirty="0" smtClean="0"/>
              <a:t>- Vjetar je </a:t>
            </a:r>
            <a:r>
              <a:rPr lang="sr-Latn-RS" u="sng" dirty="0" smtClean="0"/>
              <a:t>lagano</a:t>
            </a:r>
            <a:r>
              <a:rPr lang="sr-Latn-RS" dirty="0" smtClean="0"/>
              <a:t> puhao i mrsio nam kose. </a:t>
            </a:r>
          </a:p>
          <a:p>
            <a:pPr>
              <a:buNone/>
            </a:pPr>
            <a:r>
              <a:rPr lang="sr-Latn-RS" u="sng" dirty="0" smtClean="0"/>
              <a:t>n</a:t>
            </a:r>
            <a:r>
              <a:rPr lang="sr-Latn-RS" u="sng" dirty="0" smtClean="0"/>
              <a:t>ačin vršenja radnje</a:t>
            </a:r>
          </a:p>
          <a:p>
            <a:endParaRPr lang="sr-Latn-RS" u="sng" dirty="0" smtClean="0"/>
          </a:p>
          <a:p>
            <a:r>
              <a:rPr lang="sr-Latn-RS" dirty="0" smtClean="0"/>
              <a:t>- </a:t>
            </a:r>
            <a:r>
              <a:rPr lang="sr-Latn-RS" u="sng" dirty="0" smtClean="0"/>
              <a:t>U</a:t>
            </a:r>
            <a:r>
              <a:rPr lang="sr-Latn-RS" u="sng" dirty="0" smtClean="0"/>
              <a:t> nedjelju  </a:t>
            </a:r>
            <a:r>
              <a:rPr lang="sr-Latn-RS" dirty="0" smtClean="0"/>
              <a:t>idemo na rođendan kod Aiše.</a:t>
            </a:r>
          </a:p>
          <a:p>
            <a:pPr>
              <a:buNone/>
            </a:pPr>
            <a:r>
              <a:rPr lang="sr-Latn-RS" u="sng" dirty="0" smtClean="0"/>
              <a:t>v</a:t>
            </a:r>
            <a:r>
              <a:rPr lang="sr-Latn-RS" u="sng" dirty="0" smtClean="0"/>
              <a:t>rijeme vršenja radnje</a:t>
            </a:r>
          </a:p>
        </p:txBody>
      </p:sp>
      <p:pic>
        <p:nvPicPr>
          <p:cNvPr id="4" name="Sprache 00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- Ove godine bih željela ići </a:t>
            </a:r>
            <a:r>
              <a:rPr lang="sr-Latn-RS" u="sng" dirty="0" smtClean="0"/>
              <a:t>na more</a:t>
            </a:r>
            <a:r>
              <a:rPr lang="sr-Latn-RS" dirty="0" smtClean="0"/>
              <a:t>.</a:t>
            </a:r>
          </a:p>
          <a:p>
            <a:pPr>
              <a:buNone/>
            </a:pPr>
            <a:r>
              <a:rPr lang="sr-Latn-RS" u="sng" dirty="0" smtClean="0"/>
              <a:t>m</a:t>
            </a:r>
            <a:r>
              <a:rPr lang="sr-Latn-RS" u="sng" dirty="0" smtClean="0"/>
              <a:t>jesto vršenja radnje.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Sprache 010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86710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                        Hvala na pažnji!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algn="r">
              <a:buNone/>
            </a:pPr>
            <a:r>
              <a:rPr lang="sr-Latn-RS" sz="1800" dirty="0" smtClean="0"/>
              <a:t>Profesor razredne nastave:</a:t>
            </a:r>
          </a:p>
          <a:p>
            <a:pPr algn="r">
              <a:buNone/>
            </a:pPr>
            <a:r>
              <a:rPr lang="sr-Latn-RS" sz="1800" smtClean="0"/>
              <a:t>Elmedina Karišik </a:t>
            </a:r>
            <a:endParaRPr lang="sr-Latn-R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Rečenica je skup riječi (ili jedna riječ) koja iskazuje jednu misao.</a:t>
            </a:r>
          </a:p>
          <a:p>
            <a:endParaRPr lang="sr-Latn-RS" dirty="0" smtClean="0"/>
          </a:p>
          <a:p>
            <a:r>
              <a:rPr lang="sr-Latn-RS" dirty="0" smtClean="0"/>
              <a:t>Rečenica je misao iskazana riječima. 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Nihad čita knjigu u kući. </a:t>
            </a:r>
            <a:endParaRPr lang="en-US" dirty="0"/>
          </a:p>
        </p:txBody>
      </p:sp>
      <p:pic>
        <p:nvPicPr>
          <p:cNvPr id="4" name="Recenica 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Latn-RS" dirty="0" smtClean="0"/>
              <a:t>Vrsta riječi:                           Služba riječi: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- imenice;                            - subjekat;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- glagoli;                              - predikat; 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- zamenice;                         - priloške odredbe za: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- pridjevi;                               mjesto, vrijeme,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- brojevi;                                 način;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(rečce, veznici,                     - ( objekat, atribut,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u</a:t>
            </a:r>
            <a:r>
              <a:rPr lang="sr-Latn-RS" dirty="0" smtClean="0"/>
              <a:t>zvici, prilozi,                          apozicija)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p</a:t>
            </a:r>
            <a:r>
              <a:rPr lang="sr-Latn-RS" dirty="0" smtClean="0"/>
              <a:t>redlozi)</a:t>
            </a:r>
            <a:endParaRPr lang="en-US" dirty="0"/>
          </a:p>
        </p:txBody>
      </p:sp>
      <p:pic>
        <p:nvPicPr>
          <p:cNvPr id="4" name="Sprache 00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929586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</a:t>
            </a:r>
            <a:r>
              <a:rPr lang="sr-Latn-RS" smtClean="0"/>
              <a:t>lavni dijelovi rečenice: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Subjekat ( Ko vrši radnju)</a:t>
            </a:r>
          </a:p>
          <a:p>
            <a:endParaRPr lang="sr-Latn-RS" dirty="0" smtClean="0"/>
          </a:p>
          <a:p>
            <a:pPr>
              <a:buNone/>
            </a:pPr>
            <a:r>
              <a:rPr lang="sr-Latn-RS" u="sng" dirty="0" smtClean="0"/>
              <a:t>Učenik </a:t>
            </a:r>
            <a:r>
              <a:rPr lang="sr-Latn-RS" dirty="0" smtClean="0"/>
              <a:t>recituje.</a:t>
            </a:r>
          </a:p>
          <a:p>
            <a:pPr>
              <a:buNone/>
            </a:pPr>
            <a:endParaRPr lang="sr-Latn-RS" u="sng" dirty="0" smtClean="0"/>
          </a:p>
          <a:p>
            <a:r>
              <a:rPr lang="sr-Latn-RS" dirty="0" smtClean="0"/>
              <a:t>Predikat (Šta radi subjekat)</a:t>
            </a:r>
          </a:p>
          <a:p>
            <a:endParaRPr lang="sr-Latn-RS" dirty="0" smtClean="0"/>
          </a:p>
          <a:p>
            <a:r>
              <a:rPr lang="sr-Latn-RS" dirty="0" smtClean="0"/>
              <a:t>Učenik </a:t>
            </a:r>
            <a:r>
              <a:rPr lang="sr-Latn-RS" u="sng" dirty="0" smtClean="0"/>
              <a:t>recituje. </a:t>
            </a:r>
            <a:endParaRPr lang="en-US" dirty="0"/>
          </a:p>
        </p:txBody>
      </p:sp>
      <p:pic>
        <p:nvPicPr>
          <p:cNvPr id="6" name="Sprache 00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15272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Subjekat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Subjekat je glavna riječ u rečenici o kojoj se govori. Subjekat se dobija na pitanje KO? </a:t>
            </a:r>
            <a:r>
              <a:rPr lang="en-US" dirty="0" smtClean="0"/>
              <a:t>Š</a:t>
            </a:r>
            <a:r>
              <a:rPr lang="sr-Latn-RS" dirty="0" smtClean="0"/>
              <a:t>TA? </a:t>
            </a:r>
            <a:r>
              <a:rPr lang="sr-Latn-RS" dirty="0" smtClean="0"/>
              <a:t>r</a:t>
            </a:r>
            <a:r>
              <a:rPr lang="sr-Latn-RS" dirty="0" smtClean="0"/>
              <a:t>adi. </a:t>
            </a:r>
            <a:r>
              <a:rPr lang="en-US" dirty="0" smtClean="0"/>
              <a:t>S</a:t>
            </a:r>
            <a:r>
              <a:rPr lang="sr-Latn-RS" dirty="0" smtClean="0"/>
              <a:t>ubjekat je u rečenici najčešće imenica ili lična zamjenica.</a:t>
            </a:r>
          </a:p>
          <a:p>
            <a:endParaRPr lang="sr-Latn-RS" dirty="0" smtClean="0"/>
          </a:p>
          <a:p>
            <a:r>
              <a:rPr lang="sr-Latn-RS" u="sng" dirty="0" smtClean="0"/>
              <a:t>Jutro</a:t>
            </a:r>
            <a:r>
              <a:rPr lang="sr-Latn-RS" dirty="0" smtClean="0"/>
              <a:t> je odavno svanulo.</a:t>
            </a:r>
          </a:p>
          <a:p>
            <a:r>
              <a:rPr lang="sr-Latn-RS" u="sng" dirty="0" smtClean="0"/>
              <a:t>Ja </a:t>
            </a:r>
            <a:r>
              <a:rPr lang="sr-Latn-RS" dirty="0" smtClean="0"/>
              <a:t> sam krenuo u školu. </a:t>
            </a:r>
            <a:endParaRPr lang="en-US" u="sng" dirty="0"/>
          </a:p>
        </p:txBody>
      </p:sp>
      <p:pic>
        <p:nvPicPr>
          <p:cNvPr id="4" name="Sprache 00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Predikat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Predikat je rečenični član koji kazuje šta radi subjekat ili kakav  je subjekat. </a:t>
            </a:r>
          </a:p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Semra </a:t>
            </a:r>
            <a:r>
              <a:rPr lang="sr-Latn-RS" u="sng" dirty="0" smtClean="0"/>
              <a:t>radi </a:t>
            </a:r>
            <a:r>
              <a:rPr lang="sr-Latn-RS" dirty="0" smtClean="0"/>
              <a:t>domaći zadatak.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 Oni </a:t>
            </a:r>
            <a:r>
              <a:rPr lang="sr-Latn-RS" u="sng" dirty="0" smtClean="0"/>
              <a:t>su doputovali </a:t>
            </a:r>
            <a:r>
              <a:rPr lang="sr-Latn-RS" dirty="0" smtClean="0"/>
              <a:t>iz Sjenice. </a:t>
            </a:r>
            <a:endParaRPr lang="en-US" dirty="0"/>
          </a:p>
        </p:txBody>
      </p:sp>
      <p:pic>
        <p:nvPicPr>
          <p:cNvPr id="4" name="Sprache 00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01024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Priloške odredbe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Priloške odredbe su glagolski dodaci koji određuju glagolsku radnju po vremenu, mjestu načinu, uzroku i količini. </a:t>
            </a:r>
          </a:p>
          <a:p>
            <a:endParaRPr lang="sr-Latn-RS" dirty="0" smtClean="0"/>
          </a:p>
          <a:p>
            <a:r>
              <a:rPr lang="sr-Latn-RS" dirty="0" smtClean="0"/>
              <a:t>Priloška odredba za vrijeme  dobija se na pitanje KAD? OTKADA?</a:t>
            </a:r>
          </a:p>
          <a:p>
            <a:endParaRPr lang="sr-Latn-RS" dirty="0" smtClean="0"/>
          </a:p>
          <a:p>
            <a:r>
              <a:rPr lang="sr-Latn-RS" dirty="0" smtClean="0"/>
              <a:t>Laste  dolaze </a:t>
            </a:r>
            <a:r>
              <a:rPr lang="sr-Latn-RS" u="sng" dirty="0" smtClean="0"/>
              <a:t>u proljeće. </a:t>
            </a:r>
            <a:endParaRPr lang="sr-Latn-RS" dirty="0" smtClean="0"/>
          </a:p>
          <a:p>
            <a:endParaRPr lang="en-US" dirty="0"/>
          </a:p>
        </p:txBody>
      </p:sp>
      <p:pic>
        <p:nvPicPr>
          <p:cNvPr id="4" name="Sprache 00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Priloška odredba za mjesto dobija se na pitanje GDJE?, KUDA?, ODAKLE? DOKLE?</a:t>
            </a:r>
          </a:p>
          <a:p>
            <a:endParaRPr lang="sr-Latn-RS" dirty="0" smtClean="0"/>
          </a:p>
          <a:p>
            <a:r>
              <a:rPr lang="en-US" u="sng" dirty="0" smtClean="0"/>
              <a:t>I</a:t>
            </a:r>
            <a:r>
              <a:rPr lang="sr-Latn-RS" u="sng" dirty="0" smtClean="0"/>
              <a:t>z Beča </a:t>
            </a:r>
            <a:r>
              <a:rPr lang="sr-Latn-RS" dirty="0" smtClean="0"/>
              <a:t>smo dobili knjigu.</a:t>
            </a:r>
          </a:p>
          <a:p>
            <a:endParaRPr lang="sr-Latn-RS" u="sng" dirty="0" smtClean="0"/>
          </a:p>
          <a:p>
            <a:r>
              <a:rPr lang="sr-Latn-RS" dirty="0" smtClean="0"/>
              <a:t>Priloška odredba za način dobija se na pitanje KAKO?</a:t>
            </a:r>
          </a:p>
          <a:p>
            <a:endParaRPr lang="sr-Latn-RS" dirty="0" smtClean="0"/>
          </a:p>
          <a:p>
            <a:r>
              <a:rPr lang="sr-Latn-RS" dirty="0" smtClean="0"/>
              <a:t>On </a:t>
            </a:r>
            <a:r>
              <a:rPr lang="sr-Latn-RS" u="sng" dirty="0" smtClean="0"/>
              <a:t>brzo </a:t>
            </a:r>
            <a:r>
              <a:rPr lang="sr-Latn-RS" dirty="0" smtClean="0"/>
              <a:t> hoda. </a:t>
            </a:r>
          </a:p>
          <a:p>
            <a:endParaRPr lang="sr-Latn-RS" dirty="0" smtClean="0"/>
          </a:p>
          <a:p>
            <a:endParaRPr lang="en-US" dirty="0"/>
          </a:p>
        </p:txBody>
      </p:sp>
      <p:pic>
        <p:nvPicPr>
          <p:cNvPr id="4" name="Sprache 00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929586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Zadaci za vježbanje: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1. Podvuci subjekat jednom crtom:</a:t>
            </a:r>
          </a:p>
          <a:p>
            <a:r>
              <a:rPr lang="sr-Latn-RS" u="sng" dirty="0" smtClean="0"/>
              <a:t> </a:t>
            </a:r>
          </a:p>
          <a:p>
            <a:r>
              <a:rPr lang="sr-Latn-RS" u="sng" dirty="0" smtClean="0"/>
              <a:t>Rijeka </a:t>
            </a:r>
            <a:r>
              <a:rPr lang="sr-Latn-RS" dirty="0" smtClean="0"/>
              <a:t> žubori.</a:t>
            </a:r>
          </a:p>
          <a:p>
            <a:r>
              <a:rPr lang="en-US" u="sng" dirty="0" smtClean="0"/>
              <a:t>V</a:t>
            </a:r>
            <a:r>
              <a:rPr lang="sr-Latn-RS" u="sng" dirty="0" smtClean="0"/>
              <a:t>jetar </a:t>
            </a:r>
            <a:r>
              <a:rPr lang="sr-Latn-RS" dirty="0" smtClean="0"/>
              <a:t> lagano puše.</a:t>
            </a:r>
          </a:p>
          <a:p>
            <a:r>
              <a:rPr lang="sr-Latn-RS" u="sng" dirty="0" smtClean="0"/>
              <a:t>Djeca </a:t>
            </a:r>
            <a:r>
              <a:rPr lang="sr-Latn-RS" u="sng" dirty="0" smtClean="0"/>
              <a:t> </a:t>
            </a:r>
            <a:r>
              <a:rPr lang="sr-Latn-RS" dirty="0" smtClean="0"/>
              <a:t>su trčala po dvorištu.</a:t>
            </a:r>
          </a:p>
          <a:p>
            <a:endParaRPr lang="en-US" u="sng" dirty="0"/>
          </a:p>
        </p:txBody>
      </p:sp>
      <p:pic>
        <p:nvPicPr>
          <p:cNvPr id="4" name="Sprache 00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43900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372</Words>
  <Application>Microsoft Office PowerPoint</Application>
  <PresentationFormat>On-screen Show (4:3)</PresentationFormat>
  <Paragraphs>78</Paragraphs>
  <Slides>13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      III RAZRED  BOSANSKI JEZIK   Služba riječi u rečenici</vt:lpstr>
      <vt:lpstr>Slide 2</vt:lpstr>
      <vt:lpstr>Slide 3</vt:lpstr>
      <vt:lpstr>Glavni dijelovi rečenice:</vt:lpstr>
      <vt:lpstr>Subjekat </vt:lpstr>
      <vt:lpstr>Predikat </vt:lpstr>
      <vt:lpstr>Priloške odredbe</vt:lpstr>
      <vt:lpstr>Slide 8</vt:lpstr>
      <vt:lpstr>Zadaci za vježbanje: 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RAZRED  BOSANSKI JEZIK   Služba riječi u rečenici</dc:title>
  <dc:creator>Emedina Karišik</dc:creator>
  <cp:lastModifiedBy>Emedina Karišik</cp:lastModifiedBy>
  <cp:revision>17</cp:revision>
  <dcterms:created xsi:type="dcterms:W3CDTF">2020-03-18T15:06:04Z</dcterms:created>
  <dcterms:modified xsi:type="dcterms:W3CDTF">2020-03-18T17:57:01Z</dcterms:modified>
</cp:coreProperties>
</file>