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9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C6294-A831-440B-8AD2-FD10368545EF}" type="datetimeFigureOut">
              <a:rPr lang="sr-Latn-CS" smtClean="0"/>
              <a:pPr/>
              <a:t>16.3.2020.</a:t>
            </a:fld>
            <a:endParaRPr lang="sr-Cyrl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AC09-D7C8-4C93-B4F2-7C226E803E1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0AC09-D7C8-4C93-B4F2-7C226E803E18}" type="slidenum">
              <a:rPr lang="sr-Cyrl-CS" smtClean="0"/>
              <a:pPr/>
              <a:t>2</a:t>
            </a:fld>
            <a:endParaRPr lang="sr-Cyrl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EE57-56B7-4A57-81C4-EAD63703907F}" type="datetimeFigureOut">
              <a:rPr lang="sr-Latn-CS" smtClean="0"/>
              <a:pPr/>
              <a:t>16.3.2020.</a:t>
            </a:fld>
            <a:endParaRPr lang="sr-Cyrl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9A2D-BE56-430B-BDEF-9979FB5892E6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EE57-56B7-4A57-81C4-EAD63703907F}" type="datetimeFigureOut">
              <a:rPr lang="sr-Latn-CS" smtClean="0"/>
              <a:pPr/>
              <a:t>16.3.2020.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9A2D-BE56-430B-BDEF-9979FB5892E6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EE57-56B7-4A57-81C4-EAD63703907F}" type="datetimeFigureOut">
              <a:rPr lang="sr-Latn-CS" smtClean="0"/>
              <a:pPr/>
              <a:t>16.3.2020.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9A2D-BE56-430B-BDEF-9979FB5892E6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EE57-56B7-4A57-81C4-EAD63703907F}" type="datetimeFigureOut">
              <a:rPr lang="sr-Latn-CS" smtClean="0"/>
              <a:pPr/>
              <a:t>16.3.2020.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9A2D-BE56-430B-BDEF-9979FB5892E6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EE57-56B7-4A57-81C4-EAD63703907F}" type="datetimeFigureOut">
              <a:rPr lang="sr-Latn-CS" smtClean="0"/>
              <a:pPr/>
              <a:t>16.3.2020.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9A2D-BE56-430B-BDEF-9979FB5892E6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EE57-56B7-4A57-81C4-EAD63703907F}" type="datetimeFigureOut">
              <a:rPr lang="sr-Latn-CS" smtClean="0"/>
              <a:pPr/>
              <a:t>16.3.2020.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9A2D-BE56-430B-BDEF-9979FB5892E6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EE57-56B7-4A57-81C4-EAD63703907F}" type="datetimeFigureOut">
              <a:rPr lang="sr-Latn-CS" smtClean="0"/>
              <a:pPr/>
              <a:t>16.3.2020.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9A2D-BE56-430B-BDEF-9979FB5892E6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EE57-56B7-4A57-81C4-EAD63703907F}" type="datetimeFigureOut">
              <a:rPr lang="sr-Latn-CS" smtClean="0"/>
              <a:pPr/>
              <a:t>16.3.2020.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9A2D-BE56-430B-BDEF-9979FB5892E6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EE57-56B7-4A57-81C4-EAD63703907F}" type="datetimeFigureOut">
              <a:rPr lang="sr-Latn-CS" smtClean="0"/>
              <a:pPr/>
              <a:t>16.3.2020.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9A2D-BE56-430B-BDEF-9979FB5892E6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EE57-56B7-4A57-81C4-EAD63703907F}" type="datetimeFigureOut">
              <a:rPr lang="sr-Latn-CS" smtClean="0"/>
              <a:pPr/>
              <a:t>16.3.2020.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B9A2D-BE56-430B-BDEF-9979FB5892E6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EE57-56B7-4A57-81C4-EAD63703907F}" type="datetimeFigureOut">
              <a:rPr lang="sr-Latn-CS" smtClean="0"/>
              <a:pPr/>
              <a:t>16.3.2020.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DB9A2D-BE56-430B-BDEF-9979FB5892E6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B2EE57-56B7-4A57-81C4-EAD63703907F}" type="datetimeFigureOut">
              <a:rPr lang="sr-Latn-CS" smtClean="0"/>
              <a:pPr/>
              <a:t>16.3.2020.</a:t>
            </a:fld>
            <a:endParaRPr lang="sr-Cyrl-C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DB9A2D-BE56-430B-BDEF-9979FB5892E6}" type="slidenum">
              <a:rPr lang="sr-Cyrl-CS" smtClean="0"/>
              <a:pPr/>
              <a:t>‹#›</a:t>
            </a:fld>
            <a:endParaRPr lang="sr-Cyrl-C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794" y="285728"/>
            <a:ext cx="6456254" cy="2914672"/>
          </a:xfrm>
        </p:spPr>
        <p:txBody>
          <a:bodyPr>
            <a:normAutofit/>
          </a:bodyPr>
          <a:lstStyle/>
          <a:p>
            <a:pPr algn="ctr"/>
            <a:r>
              <a:rPr lang="sr-Latn-BA" dirty="0" smtClean="0">
                <a:solidFill>
                  <a:srgbClr val="000000"/>
                </a:solidFill>
              </a:rPr>
              <a:t>IV RAZRED </a:t>
            </a:r>
            <a:br>
              <a:rPr lang="sr-Latn-BA" dirty="0" smtClean="0">
                <a:solidFill>
                  <a:srgbClr val="000000"/>
                </a:solidFill>
              </a:rPr>
            </a:br>
            <a:r>
              <a:rPr lang="sr-Latn-BA" dirty="0" smtClean="0">
                <a:solidFill>
                  <a:srgbClr val="000000"/>
                </a:solidFill>
              </a:rPr>
              <a:t>BOSANSKI JEZIK</a:t>
            </a:r>
            <a:br>
              <a:rPr lang="sr-Latn-BA" dirty="0" smtClean="0">
                <a:solidFill>
                  <a:srgbClr val="000000"/>
                </a:solidFill>
              </a:rPr>
            </a:br>
            <a:endParaRPr lang="sr-Cyrl-C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Latn-BA" sz="5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LIČNE </a:t>
            </a:r>
            <a:r>
              <a:rPr lang="sr-Latn-BA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r-Latn-BA" sz="5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ZAMJENICE</a:t>
            </a:r>
            <a:endParaRPr lang="sr-Cyrl-CS" sz="54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~PP1607.WAV">
            <a:hlinkClick r:id="" action="ppaction://media"/>
          </p:cNvPr>
          <p:cNvPicPr>
            <a:picLocks noRot="1" noChangeAspect="1"/>
          </p:cNvPicPr>
          <p:nvPr>
            <a:wavAudioFile r:embed="rId1" name="~PP160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6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929066"/>
            <a:ext cx="8229600" cy="1143000"/>
          </a:xfrm>
        </p:spPr>
        <p:txBody>
          <a:bodyPr/>
          <a:lstStyle/>
          <a:p>
            <a:pPr algn="ctr"/>
            <a:r>
              <a:rPr lang="sr-Latn-BA" b="1" dirty="0" smtClean="0">
                <a:solidFill>
                  <a:srgbClr val="000000"/>
                </a:solidFill>
              </a:rPr>
              <a:t>HVALA NA PAŽNJI!</a:t>
            </a:r>
            <a:endParaRPr lang="sr-Cyrl-CS" b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downloa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3174" y="428604"/>
            <a:ext cx="3500462" cy="3453996"/>
          </a:xfrm>
        </p:spPr>
      </p:pic>
      <p:sp>
        <p:nvSpPr>
          <p:cNvPr id="5" name="TextBox 4"/>
          <p:cNvSpPr txBox="1"/>
          <p:nvPr/>
        </p:nvSpPr>
        <p:spPr>
          <a:xfrm>
            <a:off x="5199843" y="6027003"/>
            <a:ext cx="3944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400" b="1" dirty="0" smtClean="0">
                <a:solidFill>
                  <a:srgbClr val="000000"/>
                </a:solidFill>
              </a:rPr>
              <a:t>Profesor razredne nastave</a:t>
            </a:r>
          </a:p>
          <a:p>
            <a:r>
              <a:rPr lang="sr-Latn-BA" sz="2400" b="1" dirty="0" smtClean="0">
                <a:solidFill>
                  <a:srgbClr val="000000"/>
                </a:solidFill>
              </a:rPr>
              <a:t>Mejrema Gicić</a:t>
            </a:r>
            <a:endParaRPr lang="sr-Cyrl-CS" sz="2400" b="1" dirty="0">
              <a:solidFill>
                <a:srgbClr val="000000"/>
              </a:solidFill>
            </a:endParaRPr>
          </a:p>
        </p:txBody>
      </p:sp>
      <p:pic>
        <p:nvPicPr>
          <p:cNvPr id="8" name="~PP3762.WAV">
            <a:hlinkClick r:id="" action="ppaction://media"/>
          </p:cNvPr>
          <p:cNvPicPr>
            <a:picLocks noRot="1" noChangeAspect="1"/>
          </p:cNvPicPr>
          <p:nvPr>
            <a:wavAudioFile r:embed="rId1" name="~PP376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BA" sz="4000" dirty="0" smtClean="0">
                <a:solidFill>
                  <a:srgbClr val="000000"/>
                </a:solidFill>
              </a:rPr>
              <a:t>Berina i Merima su se dogovorile da idu u pozorište. Iznenadile bi pozivom i Ilmu.</a:t>
            </a:r>
          </a:p>
          <a:p>
            <a:pPr>
              <a:buNone/>
            </a:pPr>
            <a:endParaRPr lang="sr-Latn-BA" sz="4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sr-Latn-BA" sz="4000" dirty="0" smtClean="0">
                <a:solidFill>
                  <a:srgbClr val="000000"/>
                </a:solidFill>
              </a:rPr>
              <a:t>Berina kaže: “Ja ću kupiti ulaznice, a ti me čekaj ispred pozorišta. Javit ćemo Ilmi, ona će biti oduševljena.”</a:t>
            </a:r>
          </a:p>
          <a:p>
            <a:pPr>
              <a:buNone/>
            </a:pPr>
            <a:endParaRPr lang="sr-Cyrl-CS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42148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endParaRPr lang="sr-Cyrl-C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71488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</a:t>
            </a:r>
            <a:endParaRPr lang="sr-Cyrl-C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535782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</a:t>
            </a:r>
            <a:endParaRPr lang="sr-Cyrl-C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~PP4042.WAV">
            <a:hlinkClick r:id="" action="ppaction://media"/>
          </p:cNvPr>
          <p:cNvPicPr>
            <a:picLocks noRot="1" noChangeAspect="1"/>
          </p:cNvPicPr>
          <p:nvPr>
            <a:wavAudioFile r:embed="rId2" name="~PP4042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BA" sz="36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Zamjenice</a:t>
            </a:r>
            <a:r>
              <a:rPr lang="sr-Latn-BA" sz="3600" dirty="0" smtClean="0">
                <a:solidFill>
                  <a:srgbClr val="000000"/>
                </a:solidFill>
              </a:rPr>
              <a:t> su riječi koje upućuju na bića i predmete. Upućuju tako što zamijene imena bića i predmeta.</a:t>
            </a:r>
          </a:p>
          <a:p>
            <a:pPr>
              <a:buNone/>
            </a:pPr>
            <a:endParaRPr lang="sr-Latn-BA" sz="3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sr-Latn-BA" sz="3600" dirty="0" smtClean="0">
                <a:solidFill>
                  <a:srgbClr val="000000"/>
                </a:solidFill>
              </a:rPr>
              <a:t>Zamjenice kojima upućujemo na lica, odnosno zamjenjujemo </a:t>
            </a:r>
            <a:r>
              <a:rPr lang="sr-Latn-BA" sz="3600" dirty="0" smtClean="0">
                <a:solidFill>
                  <a:srgbClr val="000000"/>
                </a:solidFill>
              </a:rPr>
              <a:t>njihova </a:t>
            </a:r>
            <a:r>
              <a:rPr lang="sr-Latn-BA" sz="3600" dirty="0" smtClean="0">
                <a:solidFill>
                  <a:srgbClr val="000000"/>
                </a:solidFill>
              </a:rPr>
              <a:t>imena, zovemo </a:t>
            </a:r>
            <a:r>
              <a:rPr lang="sr-Latn-BA" sz="36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ličnim (osobnim) zamjenicama.</a:t>
            </a:r>
            <a:endParaRPr lang="sr-Cyrl-CS" sz="36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~PP2282.WAV">
            <a:hlinkClick r:id="" action="ppaction://media"/>
          </p:cNvPr>
          <p:cNvPicPr>
            <a:picLocks noRot="1" noChangeAspect="1"/>
          </p:cNvPicPr>
          <p:nvPr>
            <a:wavAudioFile r:embed="rId2" name="~PP228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90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2571744"/>
          <a:ext cx="8215370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30"/>
                <a:gridCol w="3637038"/>
                <a:gridCol w="3793902"/>
              </a:tblGrid>
              <a:tr h="627990">
                <a:tc>
                  <a:txBody>
                    <a:bodyPr/>
                    <a:lstStyle/>
                    <a:p>
                      <a:r>
                        <a:rPr lang="sr-Latn-BA" dirty="0" smtClean="0">
                          <a:solidFill>
                            <a:srgbClr val="000000"/>
                          </a:solidFill>
                          <a:latin typeface="+mj-lt"/>
                        </a:rPr>
                        <a:t>Lice</a:t>
                      </a:r>
                      <a:endParaRPr lang="sr-Cyrl-C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>
                          <a:solidFill>
                            <a:srgbClr val="000000"/>
                          </a:solidFill>
                          <a:latin typeface="+mj-lt"/>
                        </a:rPr>
                        <a:t>Jednina</a:t>
                      </a:r>
                      <a:endParaRPr lang="sr-Cyrl-C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>
                          <a:solidFill>
                            <a:srgbClr val="000000"/>
                          </a:solidFill>
                          <a:latin typeface="+mj-lt"/>
                        </a:rPr>
                        <a:t>Množina</a:t>
                      </a:r>
                      <a:endParaRPr lang="sr-Cyrl-C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36712">
                <a:tc>
                  <a:txBody>
                    <a:bodyPr/>
                    <a:lstStyle/>
                    <a:p>
                      <a:r>
                        <a:rPr lang="sr-Latn-BA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</a:t>
                      </a:r>
                      <a:endParaRPr lang="sr-Cyrl-C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</a:t>
                      </a:r>
                      <a:r>
                        <a:rPr lang="sr-Latn-BA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-lice koje govori ( Berina)</a:t>
                      </a:r>
                      <a:endParaRPr lang="sr-Cyrl-CS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</a:t>
                      </a:r>
                      <a:r>
                        <a:rPr lang="sr-Latn-BA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-skupina osoba koje govore</a:t>
                      </a:r>
                      <a:endParaRPr lang="sr-Cyrl-CS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636712">
                <a:tc>
                  <a:txBody>
                    <a:bodyPr/>
                    <a:lstStyle/>
                    <a:p>
                      <a:r>
                        <a:rPr lang="sr-Latn-BA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</a:t>
                      </a:r>
                      <a:endParaRPr lang="sr-Cyrl-C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</a:t>
                      </a:r>
                      <a:r>
                        <a:rPr lang="sr-Latn-BA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-lice kome govori ( Merima )</a:t>
                      </a:r>
                      <a:endParaRPr lang="sr-Cyrl-CS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</a:t>
                      </a:r>
                      <a:r>
                        <a:rPr lang="sr-Latn-BA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-skupina osoba sa kojima se govori</a:t>
                      </a:r>
                      <a:endParaRPr lang="sr-Cyrl-CS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1098982">
                <a:tc>
                  <a:txBody>
                    <a:bodyPr/>
                    <a:lstStyle/>
                    <a:p>
                      <a:r>
                        <a:rPr lang="sr-Latn-BA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</a:t>
                      </a:r>
                      <a:endParaRPr lang="sr-Cyrl-C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ON/ONA/ONO</a:t>
                      </a:r>
                      <a:r>
                        <a:rPr lang="sr-Latn-BA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-lice o kome se govori</a:t>
                      </a:r>
                    </a:p>
                    <a:p>
                      <a:r>
                        <a:rPr lang="sr-Latn-BA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sr-Latn-BA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Ilma)</a:t>
                      </a:r>
                      <a:endParaRPr lang="sr-Cyrl-CS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ONI/ONE/ONA</a:t>
                      </a:r>
                      <a:r>
                        <a:rPr lang="sr-Latn-BA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-skupina</a:t>
                      </a:r>
                      <a:r>
                        <a:rPr lang="sr-Latn-BA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osoba o kojima se govori</a:t>
                      </a:r>
                      <a:endParaRPr lang="sr-Cyrl-CS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571480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>
                <a:solidFill>
                  <a:srgbClr val="000000"/>
                </a:solidFill>
              </a:rPr>
              <a:t>Zamjenice se mogu odnositi na lica u jednini : JA, TI, ON/ONA/ONO i u množini: MI, VI i ONI/ONE/ONA.</a:t>
            </a:r>
            <a:endParaRPr lang="sr-Cyrl-CS" sz="2800" b="1" dirty="0">
              <a:solidFill>
                <a:srgbClr val="000000"/>
              </a:solidFill>
            </a:endParaRPr>
          </a:p>
        </p:txBody>
      </p:sp>
      <p:pic>
        <p:nvPicPr>
          <p:cNvPr id="10" name="~PP4027.WAV">
            <a:hlinkClick r:id="" action="ppaction://media"/>
          </p:cNvPr>
          <p:cNvPicPr>
            <a:picLocks noRot="1" noChangeAspect="1"/>
          </p:cNvPicPr>
          <p:nvPr>
            <a:wavAudioFile r:embed="rId2" name="~PP4027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1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r>
              <a:rPr lang="sr-Latn-BA" sz="2800" b="1" dirty="0" smtClean="0">
                <a:solidFill>
                  <a:srgbClr val="000000"/>
                </a:solidFill>
                <a:latin typeface="+mn-lt"/>
              </a:rPr>
              <a:t>U trećem licu i jednine i množine , imamo oblike ličnih zamjenica  za sva tri roda: muški, ženski i srednji rod:</a:t>
            </a:r>
            <a:endParaRPr lang="sr-Cyrl-CS" sz="2800" b="1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2786058"/>
          <a:ext cx="8229600" cy="242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07510">
                <a:tc>
                  <a:txBody>
                    <a:bodyPr/>
                    <a:lstStyle/>
                    <a:p>
                      <a:r>
                        <a:rPr lang="sr-Latn-BA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ON</a:t>
                      </a:r>
                      <a:r>
                        <a:rPr lang="sr-Latn-BA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– 3.</a:t>
                      </a:r>
                      <a:r>
                        <a:rPr lang="sr-Latn-BA" b="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lice jednine muški rod</a:t>
                      </a:r>
                      <a:endParaRPr lang="sr-Cyrl-CS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BA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ONI</a:t>
                      </a:r>
                      <a:r>
                        <a:rPr lang="sr-Latn-BA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– 3. lice množine</a:t>
                      </a:r>
                      <a:r>
                        <a:rPr lang="sr-Latn-BA" b="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muški rod</a:t>
                      </a:r>
                      <a:endParaRPr lang="sr-Cyrl-CS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7510">
                <a:tc>
                  <a:txBody>
                    <a:bodyPr/>
                    <a:lstStyle/>
                    <a:p>
                      <a:r>
                        <a:rPr lang="sr-Latn-BA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ONA</a:t>
                      </a:r>
                      <a:r>
                        <a:rPr lang="sr-Latn-BA" dirty="0" smtClean="0">
                          <a:solidFill>
                            <a:srgbClr val="000000"/>
                          </a:solidFill>
                          <a:latin typeface="+mj-lt"/>
                        </a:rPr>
                        <a:t> – 3. lice jednine ženski rod</a:t>
                      </a:r>
                      <a:endParaRPr lang="sr-Cyrl-C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ONE</a:t>
                      </a:r>
                      <a:r>
                        <a:rPr lang="sr-Latn-BA" dirty="0" smtClean="0">
                          <a:solidFill>
                            <a:srgbClr val="000000"/>
                          </a:solidFill>
                          <a:latin typeface="+mj-lt"/>
                        </a:rPr>
                        <a:t> – 3. lice množine ženski rod</a:t>
                      </a:r>
                      <a:endParaRPr lang="sr-Cyrl-C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07510">
                <a:tc>
                  <a:txBody>
                    <a:bodyPr/>
                    <a:lstStyle/>
                    <a:p>
                      <a:r>
                        <a:rPr lang="sr-Latn-BA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ONO</a:t>
                      </a:r>
                      <a:r>
                        <a:rPr lang="sr-Latn-BA" dirty="0" smtClean="0">
                          <a:solidFill>
                            <a:srgbClr val="000000"/>
                          </a:solidFill>
                          <a:latin typeface="+mj-lt"/>
                        </a:rPr>
                        <a:t> – 3. lice jednine srednji rod</a:t>
                      </a:r>
                      <a:endParaRPr lang="sr-Cyrl-C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ONA</a:t>
                      </a:r>
                      <a:r>
                        <a:rPr lang="sr-Latn-BA" dirty="0" smtClean="0">
                          <a:solidFill>
                            <a:srgbClr val="000000"/>
                          </a:solidFill>
                          <a:latin typeface="+mj-lt"/>
                        </a:rPr>
                        <a:t> – 3. lice množine srednji rod</a:t>
                      </a:r>
                      <a:endParaRPr lang="sr-Cyrl-C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~PP1886.WAV">
            <a:hlinkClick r:id="" action="ppaction://media"/>
          </p:cNvPr>
          <p:cNvPicPr>
            <a:picLocks noRot="1" noChangeAspect="1"/>
          </p:cNvPicPr>
          <p:nvPr>
            <a:wavAudioFile r:embed="rId2" name="~PP188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0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753120"/>
          </a:xfrm>
        </p:spPr>
        <p:txBody>
          <a:bodyPr/>
          <a:lstStyle/>
          <a:p>
            <a:pPr marL="514350" indent="-514350">
              <a:buNone/>
            </a:pPr>
            <a:r>
              <a:rPr lang="sr-Latn-BA" dirty="0" smtClean="0">
                <a:solidFill>
                  <a:srgbClr val="000000"/>
                </a:solidFill>
              </a:rPr>
              <a:t>1. Podvuci lične zamjenice:</a:t>
            </a:r>
          </a:p>
          <a:p>
            <a:pPr marL="514350" indent="-514350"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 marL="514350" indent="-514350">
              <a:buNone/>
            </a:pPr>
            <a:r>
              <a:rPr lang="sr-Latn-BA" dirty="0" smtClean="0">
                <a:solidFill>
                  <a:srgbClr val="000000"/>
                </a:solidFill>
              </a:rPr>
              <a:t>Oni su ljuti na nas .</a:t>
            </a:r>
          </a:p>
          <a:p>
            <a:pPr marL="514350" indent="-514350"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 marL="514350" indent="-514350">
              <a:buNone/>
            </a:pPr>
            <a:r>
              <a:rPr lang="sr-Latn-BA" dirty="0" smtClean="0">
                <a:solidFill>
                  <a:srgbClr val="000000"/>
                </a:solidFill>
              </a:rPr>
              <a:t>Mi smo drugarice .</a:t>
            </a:r>
          </a:p>
          <a:p>
            <a:pPr marL="514350" indent="-514350"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 marL="514350" indent="-514350">
              <a:buNone/>
            </a:pPr>
            <a:r>
              <a:rPr lang="sr-Latn-BA" dirty="0" smtClean="0">
                <a:solidFill>
                  <a:srgbClr val="000000"/>
                </a:solidFill>
              </a:rPr>
              <a:t>Hoćete li vi sa nama ?</a:t>
            </a:r>
          </a:p>
          <a:p>
            <a:pPr marL="514350" indent="-514350"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 marL="514350" indent="-514350">
              <a:buNone/>
            </a:pPr>
            <a:r>
              <a:rPr lang="sr-Latn-BA" dirty="0" smtClean="0">
                <a:solidFill>
                  <a:srgbClr val="000000"/>
                </a:solidFill>
              </a:rPr>
              <a:t>Govoriš li ti engleski jezik ?</a:t>
            </a:r>
          </a:p>
          <a:p>
            <a:pPr marL="514350" indent="-514350"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 marL="514350" indent="-514350">
              <a:buNone/>
            </a:pPr>
            <a:r>
              <a:rPr lang="sr-Latn-BA" dirty="0" smtClean="0">
                <a:solidFill>
                  <a:srgbClr val="000000"/>
                </a:solidFill>
              </a:rPr>
              <a:t>Ja volim školu . </a:t>
            </a:r>
          </a:p>
          <a:p>
            <a:pPr marL="514350" indent="-514350">
              <a:buNone/>
            </a:pPr>
            <a:endParaRPr lang="sr-Latn-BA" dirty="0" smtClean="0"/>
          </a:p>
          <a:p>
            <a:pPr marL="514350" indent="-514350">
              <a:buNone/>
            </a:pPr>
            <a:endParaRPr lang="sr-Cyrl-CS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endParaRPr lang="sr-Cyrl-C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357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endParaRPr lang="sr-Cyrl-C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335756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</a:t>
            </a:r>
            <a:endParaRPr lang="sr-Cyrl-C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428625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</a:t>
            </a:r>
            <a:endParaRPr lang="sr-Cyrl-C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2863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</a:t>
            </a:r>
            <a:endParaRPr lang="sr-Cyrl-C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~PP249.WAV">
            <a:hlinkClick r:id="" action="ppaction://media"/>
          </p:cNvPr>
          <p:cNvPicPr>
            <a:picLocks noRot="1" noChangeAspect="1"/>
          </p:cNvPicPr>
          <p:nvPr>
            <a:wavAudioFile r:embed="rId2" name="~PP249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0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BA" dirty="0" smtClean="0">
                <a:solidFill>
                  <a:srgbClr val="000000"/>
                </a:solidFill>
              </a:rPr>
              <a:t>2. Sljedeće rečenice dopuni ličnim zamjenicama:</a:t>
            </a:r>
          </a:p>
          <a:p>
            <a:pPr>
              <a:buNone/>
            </a:pPr>
            <a:r>
              <a:rPr lang="sr-Latn-BA" dirty="0" smtClean="0">
                <a:solidFill>
                  <a:srgbClr val="000000"/>
                </a:solidFill>
              </a:rPr>
              <a:t>______ mi je došao na rođendan.</a:t>
            </a:r>
          </a:p>
          <a:p>
            <a:pPr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sr-Latn-BA" dirty="0" smtClean="0">
                <a:solidFill>
                  <a:srgbClr val="000000"/>
                </a:solidFill>
              </a:rPr>
              <a:t>______ sam vrijedna djevojčica.</a:t>
            </a:r>
          </a:p>
          <a:p>
            <a:pPr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sr-Latn-BA" dirty="0" smtClean="0">
                <a:solidFill>
                  <a:srgbClr val="000000"/>
                </a:solidFill>
              </a:rPr>
              <a:t>______ si mi najbolja drugarica.</a:t>
            </a:r>
          </a:p>
          <a:p>
            <a:pPr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sr-Latn-BA" dirty="0" smtClean="0">
                <a:solidFill>
                  <a:srgbClr val="000000"/>
                </a:solidFill>
              </a:rPr>
              <a:t>______ ćemo brzo završiti. </a:t>
            </a:r>
            <a:endParaRPr lang="sr-Cyrl-C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428868"/>
            <a:ext cx="6735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600" b="1" dirty="0" smtClean="0">
                <a:solidFill>
                  <a:srgbClr val="000000"/>
                </a:solidFill>
              </a:rPr>
              <a:t>On</a:t>
            </a:r>
            <a:endParaRPr lang="sr-Cyrl-CS" sz="26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3286124"/>
            <a:ext cx="4793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600" b="1" dirty="0" smtClean="0">
                <a:solidFill>
                  <a:srgbClr val="000000"/>
                </a:solidFill>
              </a:rPr>
              <a:t>Ja</a:t>
            </a:r>
            <a:endParaRPr lang="sr-Cyrl-CS" sz="26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286256"/>
            <a:ext cx="5000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600" b="1" dirty="0" smtClean="0">
                <a:solidFill>
                  <a:srgbClr val="000000"/>
                </a:solidFill>
              </a:rPr>
              <a:t>Ti</a:t>
            </a:r>
            <a:endParaRPr lang="sr-Cyrl-CS" sz="26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5214950"/>
            <a:ext cx="6062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600" b="1" dirty="0" smtClean="0">
                <a:solidFill>
                  <a:srgbClr val="000000"/>
                </a:solidFill>
              </a:rPr>
              <a:t>Mi</a:t>
            </a:r>
            <a:endParaRPr lang="sr-Cyrl-CS" sz="2600" b="1" dirty="0">
              <a:solidFill>
                <a:srgbClr val="000000"/>
              </a:solidFill>
            </a:endParaRPr>
          </a:p>
        </p:txBody>
      </p:sp>
      <p:pic>
        <p:nvPicPr>
          <p:cNvPr id="11" name="~PP715.WAV">
            <a:hlinkClick r:id="" action="ppaction://media"/>
          </p:cNvPr>
          <p:cNvPicPr>
            <a:picLocks noRot="1" noChangeAspect="1"/>
          </p:cNvPicPr>
          <p:nvPr>
            <a:wavAudioFile r:embed="rId2" name="~PP715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48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sr-Latn-BA" dirty="0" smtClean="0">
                <a:solidFill>
                  <a:srgbClr val="000000"/>
                </a:solidFill>
              </a:rPr>
              <a:t>3. Prepiši sljedeće rečenice tako što ćes imenice zamijeniti zamjenicama.</a:t>
            </a:r>
          </a:p>
          <a:p>
            <a:pPr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sr-Latn-BA" dirty="0" smtClean="0">
                <a:solidFill>
                  <a:srgbClr val="000000"/>
                </a:solidFill>
              </a:rPr>
              <a:t>Esma slavi rođendan.  ____________________________</a:t>
            </a:r>
          </a:p>
          <a:p>
            <a:pPr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sr-Latn-BA" dirty="0" smtClean="0">
                <a:solidFill>
                  <a:srgbClr val="000000"/>
                </a:solidFill>
              </a:rPr>
              <a:t>Sara i Hana  treniraju odbojku. _____________________</a:t>
            </a:r>
          </a:p>
          <a:p>
            <a:pPr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sr-Latn-BA" dirty="0" smtClean="0">
                <a:solidFill>
                  <a:srgbClr val="000000"/>
                </a:solidFill>
              </a:rPr>
              <a:t>Daris i Omar su komšije.__________________________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2428868"/>
            <a:ext cx="30374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600" dirty="0" smtClean="0">
                <a:solidFill>
                  <a:srgbClr val="000000"/>
                </a:solidFill>
              </a:rPr>
              <a:t>Ona slavi rođendan</a:t>
            </a:r>
            <a:r>
              <a:rPr lang="sr-Latn-BA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3357562"/>
            <a:ext cx="34742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600" dirty="0" smtClean="0">
                <a:solidFill>
                  <a:srgbClr val="000000"/>
                </a:solidFill>
              </a:rPr>
              <a:t>One treniraju odbojku.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4286256"/>
            <a:ext cx="24237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600" dirty="0" smtClean="0">
                <a:solidFill>
                  <a:srgbClr val="000000"/>
                </a:solidFill>
              </a:rPr>
              <a:t>Oni su komšije.</a:t>
            </a: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7" name="~PP2906.WAV">
            <a:hlinkClick r:id="" action="ppaction://media"/>
          </p:cNvPr>
          <p:cNvPicPr>
            <a:picLocks noRot="1" noChangeAspect="1"/>
          </p:cNvPicPr>
          <p:nvPr>
            <a:wavAudioFile r:embed="rId2" name="~PP290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5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/>
          <a:lstStyle/>
          <a:p>
            <a:pPr>
              <a:buNone/>
            </a:pPr>
            <a:r>
              <a:rPr lang="sr-Latn-BA" dirty="0" smtClean="0">
                <a:solidFill>
                  <a:srgbClr val="000000"/>
                </a:solidFill>
              </a:rPr>
              <a:t>4. Spoj linijom.</a:t>
            </a:r>
          </a:p>
          <a:p>
            <a:pPr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sr-Latn-BA" dirty="0" smtClean="0">
                <a:solidFill>
                  <a:srgbClr val="000000"/>
                </a:solidFill>
              </a:rPr>
              <a:t>o</a:t>
            </a:r>
            <a:r>
              <a:rPr lang="sr-Latn-BA" dirty="0" smtClean="0">
                <a:solidFill>
                  <a:srgbClr val="000000"/>
                </a:solidFill>
              </a:rPr>
              <a:t>ni	 	mi 		vi		ti	one		ja</a:t>
            </a:r>
          </a:p>
          <a:p>
            <a:pPr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sr-Latn-BA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sr-Latn-BA" dirty="0" smtClean="0">
                <a:solidFill>
                  <a:srgbClr val="000000"/>
                </a:solidFill>
              </a:rPr>
              <a:t>s</a:t>
            </a:r>
            <a:r>
              <a:rPr lang="sr-Latn-BA" dirty="0" smtClean="0">
                <a:solidFill>
                  <a:srgbClr val="000000"/>
                </a:solidFill>
              </a:rPr>
              <a:t>kačem	pišu	igraš	šetamo	spavaju	zimujete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3357562"/>
            <a:ext cx="5572164" cy="15716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2143108" y="3357562"/>
            <a:ext cx="1785950" cy="1500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00496" y="3214686"/>
            <a:ext cx="3500462" cy="17859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500430" y="3214686"/>
            <a:ext cx="2143140" cy="171451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2500298" y="3214686"/>
            <a:ext cx="4000528" cy="178595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1142976" y="3286124"/>
            <a:ext cx="7286676" cy="17145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~PP3764.WAV">
            <a:hlinkClick r:id="" action="ppaction://media"/>
          </p:cNvPr>
          <p:cNvPicPr>
            <a:picLocks noRot="1" noChangeAspect="1"/>
          </p:cNvPicPr>
          <p:nvPr>
            <a:wavAudioFile r:embed="rId2" name="~PP376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26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|6.5|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1|33.8|32.5|30.3|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3|48.3|42.4|3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8|45|3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9|6.6|6.5|7.9|4.9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4">
      <a:dk1>
        <a:srgbClr val="FFC000"/>
      </a:dk1>
      <a:lt1>
        <a:srgbClr val="BF9000"/>
      </a:lt1>
      <a:dk2>
        <a:srgbClr val="CC9900"/>
      </a:dk2>
      <a:lt2>
        <a:srgbClr val="FF9933"/>
      </a:lt2>
      <a:accent1>
        <a:srgbClr val="FFCC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357</Words>
  <Application>Microsoft Office PowerPoint</Application>
  <PresentationFormat>On-screen Show (4:3)</PresentationFormat>
  <Paragraphs>81</Paragraphs>
  <Slides>10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IV RAZRED  BOSANSKI JEZIK </vt:lpstr>
      <vt:lpstr>Slide 2</vt:lpstr>
      <vt:lpstr>Slide 3</vt:lpstr>
      <vt:lpstr>Slide 4</vt:lpstr>
      <vt:lpstr>U trećem licu i jednine i množine , imamo oblike ličnih zamjenica  za sva tri roda: muški, ženski i srednji rod:</vt:lpstr>
      <vt:lpstr>Slide 6</vt:lpstr>
      <vt:lpstr>Slide 7</vt:lpstr>
      <vt:lpstr>Slide 8</vt:lpstr>
      <vt:lpstr>Slide 9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RAZRED  BOSANSKI JEZIK</dc:title>
  <dc:creator>Rifat Mera</dc:creator>
  <cp:lastModifiedBy>Windows User</cp:lastModifiedBy>
  <cp:revision>16</cp:revision>
  <dcterms:created xsi:type="dcterms:W3CDTF">2020-03-16T17:56:21Z</dcterms:created>
  <dcterms:modified xsi:type="dcterms:W3CDTF">2020-03-16T21:29:42Z</dcterms:modified>
</cp:coreProperties>
</file>