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1458"/>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3/17/2020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3/17/2020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3/17/2020</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3/17/2020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audio" Target="file:///C:\Users\etc\Desktop\Zija%20Dizdarevic%20-%20Majka%20-%20tekst%20cita%20Ahmed%20Delic.mp3"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sr-Latn-BA" dirty="0" smtClean="0">
                <a:latin typeface="Arial Narrow" pitchFamily="34" charset="0"/>
              </a:rPr>
              <a:t>Zija Dizdarević</a:t>
            </a:r>
            <a:endParaRPr lang="en-US" dirty="0">
              <a:latin typeface="Arial Narrow" pitchFamily="34" charset="0"/>
            </a:endParaRPr>
          </a:p>
        </p:txBody>
      </p:sp>
      <p:sp>
        <p:nvSpPr>
          <p:cNvPr id="2" name="Title 1"/>
          <p:cNvSpPr>
            <a:spLocks noGrp="1"/>
          </p:cNvSpPr>
          <p:nvPr>
            <p:ph type="ctrTitle"/>
          </p:nvPr>
        </p:nvSpPr>
        <p:spPr/>
        <p:txBody>
          <a:bodyPr>
            <a:normAutofit/>
          </a:bodyPr>
          <a:lstStyle/>
          <a:p>
            <a:r>
              <a:rPr sz="5400" smtClean="0">
                <a:latin typeface="Bookman Old Style" pitchFamily="18" charset="0"/>
              </a:rPr>
              <a:t>Majka</a:t>
            </a:r>
            <a:endParaRPr lang="en-US" sz="5400" dirty="0">
              <a:latin typeface="Bookman Old Style" pitchFamily="18" charset="0"/>
            </a:endParaRPr>
          </a:p>
        </p:txBody>
      </p:sp>
      <p:sp>
        <p:nvSpPr>
          <p:cNvPr id="4" name="TextBox 3"/>
          <p:cNvSpPr txBox="1"/>
          <p:nvPr/>
        </p:nvSpPr>
        <p:spPr>
          <a:xfrm>
            <a:off x="3276600" y="5410200"/>
            <a:ext cx="5562600" cy="1200329"/>
          </a:xfrm>
          <a:prstGeom prst="rect">
            <a:avLst/>
          </a:prstGeom>
          <a:noFill/>
        </p:spPr>
        <p:txBody>
          <a:bodyPr wrap="square" rtlCol="0">
            <a:spAutoFit/>
          </a:bodyPr>
          <a:lstStyle/>
          <a:p>
            <a:pPr algn="r"/>
            <a:r>
              <a:rPr lang="sr-Latn-BA" dirty="0" smtClean="0">
                <a:latin typeface="Bookman Old Style" pitchFamily="18" charset="0"/>
              </a:rPr>
              <a:t>Nastavnica Amina Tutić, master filolog</a:t>
            </a:r>
          </a:p>
          <a:p>
            <a:endParaRPr lang="sr-Latn-BA" dirty="0" smtClean="0">
              <a:latin typeface="Bookman Old Style" pitchFamily="18" charset="0"/>
            </a:endParaRPr>
          </a:p>
          <a:p>
            <a:pPr algn="r"/>
            <a:r>
              <a:rPr lang="sr-Latn-BA" dirty="0" smtClean="0">
                <a:latin typeface="Bookman Old Style" pitchFamily="18" charset="0"/>
              </a:rPr>
              <a:t>Novelu čitao Ahmed Delić</a:t>
            </a:r>
          </a:p>
          <a:p>
            <a:pPr algn="r"/>
            <a:r>
              <a:rPr lang="sr-Latn-BA" dirty="0" smtClean="0">
                <a:latin typeface="Bookman Old Style" pitchFamily="18" charset="0"/>
              </a:rPr>
              <a:t>učenik Petog razreda OŠ “Avdo Međedović”</a:t>
            </a:r>
            <a:endParaRPr lang="en-US" dirty="0">
              <a:latin typeface="Bookman Old Style" pitchFamily="18" charset="0"/>
            </a:endParaRPr>
          </a:p>
        </p:txBody>
      </p:sp>
    </p:spTree>
  </p:cSld>
  <p:clrMapOvr>
    <a:masterClrMapping/>
  </p:clrMapOvr>
  <p:transition advTm="15000">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400"/>
            <a:ext cx="7772400" cy="715962"/>
          </a:xfrm>
        </p:spPr>
        <p:txBody>
          <a:bodyPr>
            <a:normAutofit fontScale="90000"/>
          </a:bodyPr>
          <a:lstStyle/>
          <a:p>
            <a:r>
              <a:rPr lang="sr-Latn-BA" dirty="0" smtClean="0"/>
              <a:t>O književniku...</a:t>
            </a:r>
            <a:endParaRPr lang="en-US" dirty="0"/>
          </a:p>
        </p:txBody>
      </p:sp>
      <p:sp>
        <p:nvSpPr>
          <p:cNvPr id="3" name="Content Placeholder 2"/>
          <p:cNvSpPr>
            <a:spLocks noGrp="1"/>
          </p:cNvSpPr>
          <p:nvPr>
            <p:ph sz="quarter" idx="1"/>
          </p:nvPr>
        </p:nvSpPr>
        <p:spPr>
          <a:xfrm>
            <a:off x="914400" y="914400"/>
            <a:ext cx="7772400" cy="5181600"/>
          </a:xfrm>
        </p:spPr>
        <p:txBody>
          <a:bodyPr>
            <a:noAutofit/>
          </a:bodyPr>
          <a:lstStyle/>
          <a:p>
            <a:pPr algn="just"/>
            <a:r>
              <a:rPr lang="sr-Latn-BA" sz="1800" b="1" dirty="0" smtClean="0">
                <a:latin typeface="Bookman Old Style" pitchFamily="18" charset="0"/>
              </a:rPr>
              <a:t>Zija – Zijah Dizdarević </a:t>
            </a:r>
            <a:r>
              <a:rPr lang="sr-Latn-BA" sz="1800" dirty="0" smtClean="0">
                <a:latin typeface="Bookman Old Style" pitchFamily="18" charset="0"/>
              </a:rPr>
              <a:t>rođen je 18.02.1916.godine u Vitini kraj Ljubuškog. Osnovnu školu završio je u Fojnici, Nižu šerijatsku gimnaziju i Učiteljsku školu u Sarajevu. Tokom 1934.godine obolio je od tuberkuloze pluća, sa povremenim pogoršanjima, ali to ga nije spriječilo da nastavi školovanje. U Sarajevu nije mogao dobiti učiteljsko mjesto niti koje drugo zaposlenje zbog antirežimske političke aktivnosti. Iako nježan i bolestan, Zija nije klonuo duhom zarađujući kao fizički radnik. </a:t>
            </a:r>
          </a:p>
          <a:p>
            <a:pPr algn="just"/>
            <a:r>
              <a:rPr lang="sr-Latn-BA" sz="1800" dirty="0" smtClean="0">
                <a:latin typeface="Bookman Old Style" pitchFamily="18" charset="0"/>
              </a:rPr>
              <a:t>Prema zvaničnim podacima, Zija Dizdarević je živio svega 26 godina, posvećujući život radu i učenju, ne štedeći sebe, kao da je znao da će kratko živjeti. 1942.godine odveden je u logor Jasenovac, što svjedoči posljednji pisani trag, pismo koje je krišom poslao majci.</a:t>
            </a:r>
          </a:p>
          <a:p>
            <a:pPr algn="just"/>
            <a:r>
              <a:rPr lang="sr-Latn-BA" sz="1800" dirty="0" smtClean="0">
                <a:latin typeface="Bookman Old Style" pitchFamily="18" charset="0"/>
              </a:rPr>
              <a:t>Prvi objavljeni književni radovi “</a:t>
            </a:r>
            <a:r>
              <a:rPr lang="sr-Latn-BA" sz="1800" b="1" dirty="0" smtClean="0">
                <a:latin typeface="Bookman Old Style" pitchFamily="18" charset="0"/>
              </a:rPr>
              <a:t>Halucinacija</a:t>
            </a:r>
            <a:r>
              <a:rPr lang="sr-Latn-BA" sz="1800" dirty="0" smtClean="0">
                <a:latin typeface="Bookman Old Style" pitchFamily="18" charset="0"/>
              </a:rPr>
              <a:t>” i “</a:t>
            </a:r>
            <a:r>
              <a:rPr lang="sr-Latn-BA" sz="1800" b="1" dirty="0" smtClean="0">
                <a:latin typeface="Bookman Old Style" pitchFamily="18" charset="0"/>
              </a:rPr>
              <a:t>Zapisi bolesnog čovjeka</a:t>
            </a:r>
            <a:r>
              <a:rPr lang="sr-Latn-BA" sz="1800" dirty="0" smtClean="0">
                <a:latin typeface="Bookman Old Style" pitchFamily="18" charset="0"/>
              </a:rPr>
              <a:t>” iz 1935.godine nagovijestili su veoma darovitog pisca.</a:t>
            </a:r>
          </a:p>
          <a:p>
            <a:pPr algn="just"/>
            <a:r>
              <a:rPr lang="sr-Latn-BA" sz="1800" dirty="0" smtClean="0">
                <a:latin typeface="Bookman Old Style" pitchFamily="18" charset="0"/>
              </a:rPr>
              <a:t>Napisao je jednu dirljivu zbirku priča “</a:t>
            </a:r>
            <a:r>
              <a:rPr lang="sr-Latn-BA" sz="1800" b="1" dirty="0" smtClean="0">
                <a:latin typeface="Bookman Old Style" pitchFamily="18" charset="0"/>
              </a:rPr>
              <a:t>Prosanjane jeseni</a:t>
            </a:r>
            <a:r>
              <a:rPr lang="sr-Latn-BA" sz="1800" dirty="0" smtClean="0">
                <a:latin typeface="Bookman Old Style" pitchFamily="18" charset="0"/>
              </a:rPr>
              <a:t>”. U autentičnosti likova naših malih ljudi, izvornom bosanskom jeziku i poetskom iskazu u pričama o bosanskoj kasabi ostao je do danas nenadmašen.</a:t>
            </a:r>
          </a:p>
        </p:txBody>
      </p:sp>
    </p:spTree>
  </p:cSld>
  <p:clrMapOvr>
    <a:masterClrMapping/>
  </p:clrMapOvr>
  <p:transition advTm="90000">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r>
              <a:rPr lang="sr-Latn-BA" dirty="0" smtClean="0"/>
              <a:t>Pismo Ziji</a:t>
            </a:r>
            <a:endParaRPr lang="en-US" dirty="0"/>
          </a:p>
        </p:txBody>
      </p:sp>
      <p:sp>
        <p:nvSpPr>
          <p:cNvPr id="3" name="Content Placeholder 2"/>
          <p:cNvSpPr>
            <a:spLocks noGrp="1"/>
          </p:cNvSpPr>
          <p:nvPr>
            <p:ph sz="quarter" idx="1"/>
          </p:nvPr>
        </p:nvSpPr>
        <p:spPr>
          <a:xfrm>
            <a:off x="914400" y="1143000"/>
            <a:ext cx="7772400" cy="4876800"/>
          </a:xfrm>
        </p:spPr>
        <p:txBody>
          <a:bodyPr>
            <a:normAutofit fontScale="92500"/>
          </a:bodyPr>
          <a:lstStyle/>
          <a:p>
            <a:pPr algn="just">
              <a:buNone/>
            </a:pPr>
            <a:r>
              <a:rPr lang="sr-Latn-BA" dirty="0" smtClean="0">
                <a:latin typeface="Bookman Old Style" pitchFamily="18" charset="0"/>
              </a:rPr>
              <a:t>	Znam da pišem pismo koje ne može stići svom adresantu, ali se tješim da će ga bar pročitati onaj koji voli nas obojicu. Kasna je noć i meni se spava. U ovo gluho doba razgovara se samo s duhovima i uspomenama, a ja, evo, razmišljam o zlatnoj paučini i srebrnoj magli tvojih priča, i o strašnom kraju koji te je zadesio u logoru Jasenovac. Pišem, dragi Zijo, a nisam siguran da i mene, jednom, ne čeka sličan kraj u ovome svijetu po kome još putuje kuga s kosom.</a:t>
            </a:r>
          </a:p>
          <a:p>
            <a:pPr>
              <a:buNone/>
            </a:pPr>
            <a:endParaRPr lang="sr-Latn-BA" dirty="0" smtClean="0">
              <a:latin typeface="Bookman Old Style" pitchFamily="18" charset="0"/>
            </a:endParaRPr>
          </a:p>
          <a:p>
            <a:pPr>
              <a:buNone/>
            </a:pPr>
            <a:r>
              <a:rPr lang="sr-Latn-BA" dirty="0" smtClean="0">
                <a:latin typeface="Bookman Old Style" pitchFamily="18" charset="0"/>
              </a:rPr>
              <a:t>							Branko Ćopić</a:t>
            </a:r>
            <a:endParaRPr lang="en-US" dirty="0">
              <a:latin typeface="Bookman Old Style" pitchFamily="18" charset="0"/>
            </a:endParaRPr>
          </a:p>
        </p:txBody>
      </p:sp>
    </p:spTree>
  </p:cSld>
  <p:clrMapOvr>
    <a:masterClrMapping/>
  </p:clrMapOvr>
  <p:transition advTm="50000">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7772400" cy="1143000"/>
          </a:xfrm>
        </p:spPr>
        <p:txBody>
          <a:bodyPr>
            <a:normAutofit fontScale="90000"/>
          </a:bodyPr>
          <a:lstStyle/>
          <a:p>
            <a:pPr algn="ctr"/>
            <a:r>
              <a:rPr lang="sr-Latn-BA" sz="5300" b="1" dirty="0" smtClean="0">
                <a:latin typeface="Bookman Old Style" pitchFamily="18" charset="0"/>
              </a:rPr>
              <a:t>Majka</a:t>
            </a:r>
            <a:r>
              <a:rPr lang="sr-Latn-BA" dirty="0" smtClean="0">
                <a:latin typeface="Bookman Old Style" pitchFamily="18" charset="0"/>
              </a:rPr>
              <a:t/>
            </a:r>
            <a:br>
              <a:rPr lang="sr-Latn-BA" dirty="0" smtClean="0">
                <a:latin typeface="Bookman Old Style" pitchFamily="18" charset="0"/>
              </a:rPr>
            </a:br>
            <a:r>
              <a:rPr lang="sr-Latn-BA" dirty="0" smtClean="0">
                <a:latin typeface="Bookman Old Style" pitchFamily="18" charset="0"/>
              </a:rPr>
              <a:t>Zija Dizdarević</a:t>
            </a:r>
            <a:endParaRPr lang="en-US" dirty="0">
              <a:latin typeface="Bookman Old Style" pitchFamily="18" charset="0"/>
            </a:endParaRPr>
          </a:p>
        </p:txBody>
      </p:sp>
      <p:pic>
        <p:nvPicPr>
          <p:cNvPr id="4" name="Content Placeholder 3" descr="mother-and-child-reading-the-book.jpg"/>
          <p:cNvPicPr>
            <a:picLocks noGrp="1" noChangeAspect="1"/>
          </p:cNvPicPr>
          <p:nvPr>
            <p:ph sz="quarter" idx="1"/>
          </p:nvPr>
        </p:nvPicPr>
        <p:blipFill>
          <a:blip r:embed="rId3" cstate="print"/>
          <a:stretch>
            <a:fillRect/>
          </a:stretch>
        </p:blipFill>
        <p:spPr>
          <a:xfrm>
            <a:off x="2895600" y="1828800"/>
            <a:ext cx="3823577" cy="3962400"/>
          </a:xfrm>
        </p:spPr>
      </p:pic>
      <p:sp>
        <p:nvSpPr>
          <p:cNvPr id="5" name="TextBox 4"/>
          <p:cNvSpPr txBox="1"/>
          <p:nvPr/>
        </p:nvSpPr>
        <p:spPr>
          <a:xfrm>
            <a:off x="2819400" y="6096000"/>
            <a:ext cx="6019800" cy="646331"/>
          </a:xfrm>
          <a:prstGeom prst="rect">
            <a:avLst/>
          </a:prstGeom>
          <a:noFill/>
        </p:spPr>
        <p:txBody>
          <a:bodyPr wrap="square" rtlCol="0">
            <a:spAutoFit/>
          </a:bodyPr>
          <a:lstStyle/>
          <a:p>
            <a:pPr algn="r"/>
            <a:r>
              <a:rPr lang="sr-Latn-BA" dirty="0" smtClean="0">
                <a:latin typeface="Bookman Old Style" pitchFamily="18" charset="0"/>
              </a:rPr>
              <a:t>Tekst čita Ahmed Delić, </a:t>
            </a:r>
          </a:p>
          <a:p>
            <a:pPr algn="r"/>
            <a:r>
              <a:rPr lang="sr-Latn-BA" dirty="0" smtClean="0">
                <a:latin typeface="Bookman Old Style" pitchFamily="18" charset="0"/>
              </a:rPr>
              <a:t>učenik Petog razreda OŠ “Avdo Međedović”</a:t>
            </a:r>
            <a:endParaRPr lang="en-US" dirty="0">
              <a:latin typeface="Bookman Old Style" pitchFamily="18" charset="0"/>
            </a:endParaRPr>
          </a:p>
        </p:txBody>
      </p:sp>
      <p:pic>
        <p:nvPicPr>
          <p:cNvPr id="6" name="Zija Dizdarevic - Majka - tekst cita Ahmed Delic.mp3">
            <a:hlinkClick r:id="" action="ppaction://media"/>
          </p:cNvPr>
          <p:cNvPicPr>
            <a:picLocks noRot="1" noChangeAspect="1"/>
          </p:cNvPicPr>
          <p:nvPr>
            <a:audioFile r:link="rId1"/>
          </p:nvPr>
        </p:nvPicPr>
        <p:blipFill>
          <a:blip r:embed="rId4"/>
          <a:stretch>
            <a:fillRect/>
          </a:stretch>
        </p:blipFill>
        <p:spPr>
          <a:xfrm>
            <a:off x="228600" y="6324600"/>
            <a:ext cx="304800" cy="304800"/>
          </a:xfrm>
          <a:prstGeom prst="rect">
            <a:avLst/>
          </a:prstGeom>
        </p:spPr>
      </p:pic>
    </p:spTree>
  </p:cSld>
  <p:clrMapOvr>
    <a:masterClrMapping/>
  </p:clrMapOvr>
  <p:transition advTm="520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512574"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715962"/>
          </a:xfrm>
        </p:spPr>
        <p:txBody>
          <a:bodyPr>
            <a:normAutofit fontScale="90000"/>
          </a:bodyPr>
          <a:lstStyle/>
          <a:p>
            <a:r>
              <a:rPr lang="en-US" dirty="0" err="1" smtClean="0"/>
              <a:t>Analiza</a:t>
            </a:r>
            <a:endParaRPr lang="en-US" dirty="0"/>
          </a:p>
        </p:txBody>
      </p:sp>
      <p:sp>
        <p:nvSpPr>
          <p:cNvPr id="3" name="Content Placeholder 2"/>
          <p:cNvSpPr>
            <a:spLocks noGrp="1"/>
          </p:cNvSpPr>
          <p:nvPr>
            <p:ph sz="quarter" idx="1"/>
          </p:nvPr>
        </p:nvSpPr>
        <p:spPr>
          <a:xfrm>
            <a:off x="838200" y="1143000"/>
            <a:ext cx="7772400" cy="5105400"/>
          </a:xfrm>
        </p:spPr>
        <p:txBody>
          <a:bodyPr>
            <a:normAutofit/>
          </a:bodyPr>
          <a:lstStyle/>
          <a:p>
            <a:pPr algn="just"/>
            <a:r>
              <a:rPr lang="sr-Latn-BA" sz="2400" b="1" dirty="0" smtClean="0">
                <a:latin typeface="Bookman Old Style" pitchFamily="18" charset="0"/>
              </a:rPr>
              <a:t>Tema</a:t>
            </a:r>
            <a:r>
              <a:rPr lang="sr-Latn-BA" sz="2400" dirty="0" smtClean="0">
                <a:latin typeface="Bookman Old Style" pitchFamily="18" charset="0"/>
              </a:rPr>
              <a:t>: Majka, njezin život i njezini strahovi.</a:t>
            </a:r>
          </a:p>
          <a:p>
            <a:pPr algn="just"/>
            <a:r>
              <a:rPr lang="sr-Latn-BA" sz="2400" b="1" dirty="0" smtClean="0">
                <a:latin typeface="Bookman Old Style" pitchFamily="18" charset="0"/>
              </a:rPr>
              <a:t>Ideja</a:t>
            </a:r>
            <a:r>
              <a:rPr lang="sr-Latn-BA" sz="2400" dirty="0" smtClean="0">
                <a:latin typeface="Bookman Old Style" pitchFamily="18" charset="0"/>
              </a:rPr>
              <a:t>: Spoznaja teškog i surovog života u patrijarhalnom društvu.</a:t>
            </a:r>
          </a:p>
          <a:p>
            <a:pPr algn="just"/>
            <a:r>
              <a:rPr lang="sr-Latn-BA" sz="2400" b="1" dirty="0" smtClean="0">
                <a:latin typeface="Bookman Old Style" pitchFamily="18" charset="0"/>
              </a:rPr>
              <a:t>Mjesto i vrijeme radnje</a:t>
            </a:r>
            <a:r>
              <a:rPr lang="sr-Latn-BA" sz="2400" dirty="0" smtClean="0">
                <a:latin typeface="Bookman Old Style" pitchFamily="18" charset="0"/>
              </a:rPr>
              <a:t>: Kasabe blizu Fojnice početkom dvadesetog vijeka.</a:t>
            </a:r>
          </a:p>
          <a:p>
            <a:pPr algn="just"/>
            <a:r>
              <a:rPr lang="sr-Latn-BA" sz="2400" b="1" dirty="0" smtClean="0">
                <a:latin typeface="Bookman Old Style" pitchFamily="18" charset="0"/>
              </a:rPr>
              <a:t>Glavni lik</a:t>
            </a:r>
            <a:r>
              <a:rPr lang="sr-Latn-BA" sz="2400" dirty="0" smtClean="0">
                <a:latin typeface="Bookman Old Style" pitchFamily="18" charset="0"/>
              </a:rPr>
              <a:t>: Majka (osjećajna, pokorna).</a:t>
            </a:r>
          </a:p>
          <a:p>
            <a:pPr algn="just"/>
            <a:r>
              <a:rPr lang="sr-Latn-BA" sz="2400" b="1" dirty="0" smtClean="0">
                <a:latin typeface="Bookman Old Style" pitchFamily="18" charset="0"/>
              </a:rPr>
              <a:t>Kritički osvrt</a:t>
            </a:r>
            <a:r>
              <a:rPr lang="sr-Latn-BA" sz="2400" dirty="0" smtClean="0">
                <a:latin typeface="Bookman Old Style" pitchFamily="18" charset="0"/>
              </a:rPr>
              <a:t>: Likovi u ovoj noveli nose se sa krupnim riječima, koje drže u sebi, a nikako ih ne izgovaraju. Životne situacije ne mogu ili ne žele da promijene, da se suprotstave okvirima patrijarhalnosti, članovima porodice i društvu u kome žive.</a:t>
            </a:r>
          </a:p>
        </p:txBody>
      </p:sp>
    </p:spTree>
  </p:cSld>
  <p:clrMapOvr>
    <a:masterClrMapping/>
  </p:clrMapOvr>
  <p:transition advTm="30000">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609600"/>
            <a:ext cx="7772400" cy="5410200"/>
          </a:xfrm>
        </p:spPr>
        <p:txBody>
          <a:bodyPr>
            <a:noAutofit/>
          </a:bodyPr>
          <a:lstStyle/>
          <a:p>
            <a:pPr algn="just"/>
            <a:r>
              <a:rPr lang="sr-Latn-BA" sz="2400" b="1" dirty="0" smtClean="0">
                <a:latin typeface="Bookman Old Style" pitchFamily="18" charset="0"/>
              </a:rPr>
              <a:t>Fabula</a:t>
            </a:r>
            <a:r>
              <a:rPr lang="sr-Latn-BA" sz="2400" dirty="0" smtClean="0">
                <a:latin typeface="Bookman Old Style" pitchFamily="18" charset="0"/>
              </a:rPr>
              <a:t>: Pisac se sjeća sebe kad je imao petnaest godina. Opisuje majku. </a:t>
            </a:r>
          </a:p>
          <a:p>
            <a:pPr lvl="2" algn="just"/>
            <a:r>
              <a:rPr lang="sr-Latn-BA" sz="2400" dirty="0" smtClean="0">
                <a:latin typeface="Bookman Old Style" pitchFamily="18" charset="0"/>
              </a:rPr>
              <a:t>Sjeća se izgrebanog, polomljenog djetinjstva, nedoigrane igre, žene skrivane u tami, očevog nemilosrdnog pogleda. </a:t>
            </a:r>
          </a:p>
          <a:p>
            <a:pPr lvl="2" algn="just"/>
            <a:r>
              <a:rPr lang="sr-Latn-BA" sz="2400" dirty="0" smtClean="0">
                <a:latin typeface="Bookman Old Style" pitchFamily="18" charset="0"/>
              </a:rPr>
              <a:t>Sjeća se kada su njegovoj majci dolazile žene na kahvu i oni su mogli da ne smetaju po kući, izaći na sokak. </a:t>
            </a:r>
          </a:p>
          <a:p>
            <a:pPr lvl="2" algn="just"/>
            <a:r>
              <a:rPr lang="sr-Latn-BA" sz="2400" dirty="0" smtClean="0">
                <a:latin typeface="Bookman Old Style" pitchFamily="18" charset="0"/>
              </a:rPr>
              <a:t>Sjeća se i ljeta i nečega što snažno i otegnuto dreknu, auto koji je pregazio Fikreta. U prašini se naziralo samo nešto zeleno. </a:t>
            </a:r>
          </a:p>
          <a:p>
            <a:pPr lvl="2" algn="just"/>
            <a:r>
              <a:rPr lang="sr-Latn-BA" sz="2400" dirty="0" smtClean="0">
                <a:latin typeface="Bookman Old Style" pitchFamily="18" charset="0"/>
              </a:rPr>
              <a:t>Iz kuće je izjurila majka i to je bio strahovit trenutak. Majka je imala bolan pogled. Došao je otac i izgalamio se na majku što je izašla nepokrivena.</a:t>
            </a:r>
          </a:p>
          <a:p>
            <a:pPr lvl="2" algn="just">
              <a:buNone/>
            </a:pPr>
            <a:endParaRPr lang="sr-Latn-BA" sz="2400" dirty="0" smtClean="0">
              <a:latin typeface="Bookman Old Style" pitchFamily="18" charset="0"/>
            </a:endParaRPr>
          </a:p>
        </p:txBody>
      </p:sp>
    </p:spTree>
  </p:cSld>
  <p:clrMapOvr>
    <a:masterClrMapping/>
  </p:clrMapOvr>
  <p:transition advTm="40000">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62000" y="457200"/>
            <a:ext cx="7924800" cy="5562600"/>
          </a:xfrm>
        </p:spPr>
        <p:txBody>
          <a:bodyPr>
            <a:normAutofit fontScale="92500" lnSpcReduction="20000"/>
          </a:bodyPr>
          <a:lstStyle/>
          <a:p>
            <a:pPr algn="just"/>
            <a:r>
              <a:rPr lang="sr-Latn-BA" sz="2400" b="1" dirty="0" smtClean="0">
                <a:latin typeface="Bookman Old Style" pitchFamily="18" charset="0"/>
              </a:rPr>
              <a:t>Vrijeme radnje</a:t>
            </a:r>
            <a:r>
              <a:rPr lang="sr-Latn-BA" sz="2400" dirty="0" smtClean="0">
                <a:latin typeface="Bookman Old Style" pitchFamily="18" charset="0"/>
              </a:rPr>
              <a:t>: Početak dvadesetog stoljeća, ljeto.</a:t>
            </a:r>
          </a:p>
          <a:p>
            <a:pPr algn="just"/>
            <a:r>
              <a:rPr lang="sr-Latn-BA" sz="2400" b="1" dirty="0" smtClean="0">
                <a:latin typeface="Bookman Old Style" pitchFamily="18" charset="0"/>
              </a:rPr>
              <a:t>Mjesto radnje</a:t>
            </a:r>
            <a:r>
              <a:rPr lang="sr-Latn-BA" sz="2400" dirty="0" smtClean="0">
                <a:latin typeface="Bookman Old Style" pitchFamily="18" charset="0"/>
              </a:rPr>
              <a:t>: Fojnica, kasaba.</a:t>
            </a:r>
          </a:p>
          <a:p>
            <a:pPr algn="just"/>
            <a:r>
              <a:rPr lang="sr-Latn-BA" sz="2400" b="1" dirty="0" smtClean="0">
                <a:latin typeface="Bookman Old Style" pitchFamily="18" charset="0"/>
              </a:rPr>
              <a:t>Tema</a:t>
            </a:r>
            <a:r>
              <a:rPr lang="sr-Latn-BA" sz="2400" dirty="0" smtClean="0">
                <a:latin typeface="Bookman Old Style" pitchFamily="18" charset="0"/>
              </a:rPr>
              <a:t>: Majka, njen život, privrženost i povezanost sa djecom, njena poslušnost prema dječakovom ocu. Život žene u patrijarhalnoj sredini.</a:t>
            </a:r>
          </a:p>
          <a:p>
            <a:pPr algn="just"/>
            <a:r>
              <a:rPr lang="sr-Latn-BA" sz="2400" b="1" dirty="0" smtClean="0">
                <a:latin typeface="Bookman Old Style" pitchFamily="18" charset="0"/>
              </a:rPr>
              <a:t>Ideja</a:t>
            </a:r>
            <a:r>
              <a:rPr lang="sr-Latn-BA" sz="2400" dirty="0" smtClean="0">
                <a:latin typeface="Bookman Old Style" pitchFamily="18" charset="0"/>
              </a:rPr>
              <a:t>: Roditelje treba slušati, pogotovo majku, jer nas je ona rodila i ona nas najviše voli, brine se da bi imali što bolji život i ne želi u nekim trenucima da otkrije svoje suze. Svako zaslužuje jednaka prava, u ovom slučaju žena u odnosu na muškarca.</a:t>
            </a:r>
          </a:p>
          <a:p>
            <a:pPr algn="just"/>
            <a:r>
              <a:rPr lang="sr-Latn-BA" sz="2400" b="1" dirty="0" smtClean="0">
                <a:latin typeface="Bookman Old Style" pitchFamily="18" charset="0"/>
              </a:rPr>
              <a:t>Epiteti</a:t>
            </a:r>
            <a:r>
              <a:rPr lang="sr-Latn-BA" sz="2400" dirty="0" smtClean="0">
                <a:latin typeface="Bookman Old Style" pitchFamily="18" charset="0"/>
              </a:rPr>
              <a:t>: Napaćeno mršavo lice, izblijedele dimije, blag pogled, crne poderane seoske košulje, zelene odaje, nemilosrdni pogled, savijena žuta, stari zid, opustjela ulica, kratke otrcane hlaćice, beznadan urlik, zgnječeno tijelo, razogačene oči, krvavom prašnjavom zemljom.</a:t>
            </a:r>
          </a:p>
          <a:p>
            <a:pPr algn="just"/>
            <a:r>
              <a:rPr lang="sr-Latn-BA" sz="2400" b="1" dirty="0" smtClean="0">
                <a:latin typeface="Bookman Old Style" pitchFamily="18" charset="0"/>
              </a:rPr>
              <a:t>Poređenje</a:t>
            </a:r>
            <a:r>
              <a:rPr lang="sr-Latn-BA" sz="2400" dirty="0" smtClean="0">
                <a:latin typeface="Bookman Old Style" pitchFamily="18" charset="0"/>
              </a:rPr>
              <a:t>: Brzo kao tren, kao da je u ušima odjekivao rezak slomljen krik, kao i za našeg avlijskog zida.</a:t>
            </a:r>
          </a:p>
          <a:p>
            <a:pPr algn="just"/>
            <a:endParaRPr lang="sr-Latn-BA" sz="2400" dirty="0" smtClean="0">
              <a:latin typeface="Bookman Old Style" pitchFamily="18" charset="0"/>
            </a:endParaRPr>
          </a:p>
          <a:p>
            <a:pPr algn="just"/>
            <a:endParaRPr lang="en-US" sz="2400" dirty="0">
              <a:latin typeface="Bookman Old Style" pitchFamily="18" charset="0"/>
            </a:endParaRPr>
          </a:p>
        </p:txBody>
      </p:sp>
    </p:spTree>
  </p:cSld>
  <p:clrMapOvr>
    <a:masterClrMapping/>
  </p:clrMapOvr>
  <p:transition advTm="40000">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5800" y="1524000"/>
            <a:ext cx="7772400" cy="4572000"/>
          </a:xfrm>
        </p:spPr>
        <p:txBody>
          <a:bodyPr/>
          <a:lstStyle/>
          <a:p>
            <a:pPr algn="ctr">
              <a:buNone/>
            </a:pPr>
            <a:r>
              <a:rPr lang="sr-Latn-BA" dirty="0" smtClean="0"/>
              <a:t>Hvala na pažnji.</a:t>
            </a:r>
            <a:endParaRPr lang="en-US" dirty="0"/>
          </a:p>
        </p:txBody>
      </p:sp>
    </p:spTree>
  </p:cSld>
  <p:clrMapOvr>
    <a:masterClrMapping/>
  </p:clrMapOvr>
  <p:transition>
    <p:wip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115</TotalTime>
  <Words>601</Words>
  <Application>Microsoft Office PowerPoint</Application>
  <PresentationFormat>On-screen Show (4:3)</PresentationFormat>
  <Paragraphs>36</Paragraphs>
  <Slides>8</Slides>
  <Notes>0</Notes>
  <HiddenSlides>0</HiddenSlides>
  <MMClips>1</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Equity</vt:lpstr>
      <vt:lpstr>Majka</vt:lpstr>
      <vt:lpstr>O književniku...</vt:lpstr>
      <vt:lpstr>Pismo Ziji</vt:lpstr>
      <vt:lpstr>Majka Zija Dizdarević</vt:lpstr>
      <vt:lpstr>Analiza</vt:lpstr>
      <vt:lpstr>Slide 6</vt:lpstr>
      <vt:lpstr>Slide 7</vt:lpstr>
      <vt:lpstr>Slide 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Majka</dc:title>
  <dc:creator>Semir</dc:creator>
  <cp:lastModifiedBy>etc</cp:lastModifiedBy>
  <cp:revision>28</cp:revision>
  <dcterms:created xsi:type="dcterms:W3CDTF">2006-08-16T00:00:00Z</dcterms:created>
  <dcterms:modified xsi:type="dcterms:W3CDTF">2020-03-17T17:23:23Z</dcterms:modified>
</cp:coreProperties>
</file>