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AF424-39BF-4DEB-9174-24FB8DC92366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20D31-0AF0-4826-9DD4-CA242C8D9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20D31-0AF0-4826-9DD4-CA242C8D967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366868" y="1295400"/>
            <a:ext cx="5105400" cy="914400"/>
          </a:xfrm>
        </p:spPr>
        <p:txBody>
          <a:bodyPr/>
          <a:lstStyle/>
          <a:p>
            <a:r>
              <a:rPr lang="hr-BA" dirty="0" smtClean="0"/>
              <a:t>BOSANSKI JEZIK   5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743200" y="3539864"/>
            <a:ext cx="5726020" cy="1101248"/>
          </a:xfrm>
        </p:spPr>
        <p:txBody>
          <a:bodyPr/>
          <a:lstStyle/>
          <a:p>
            <a:r>
              <a:rPr lang="hr-BA" dirty="0" smtClean="0"/>
              <a:t>Nastavna jedinica: Složena rečenica </a:t>
            </a:r>
            <a:endParaRPr lang="en-US" dirty="0"/>
          </a:p>
        </p:txBody>
      </p:sp>
    </p:spTree>
  </p:cSld>
  <p:clrMapOvr>
    <a:masterClrMapping/>
  </p:clrMapOvr>
  <p:transition advClick="0" advTm="3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1143000"/>
          </a:xfrm>
        </p:spPr>
        <p:txBody>
          <a:bodyPr/>
          <a:lstStyle/>
          <a:p>
            <a:pPr>
              <a:buNone/>
            </a:pPr>
            <a:r>
              <a:rPr lang="sr-Latn-BA" dirty="0" smtClean="0"/>
              <a:t>                        </a:t>
            </a:r>
            <a:r>
              <a:rPr lang="sr-Latn-BA" sz="3600" dirty="0" smtClean="0">
                <a:latin typeface="Times New Roman" pitchFamily="18" charset="0"/>
                <a:cs typeface="Times New Roman" pitchFamily="18" charset="0"/>
              </a:rPr>
              <a:t>Hvala na pažnji.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362200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BA" dirty="0" smtClean="0"/>
              <a:t> </a:t>
            </a:r>
            <a:r>
              <a:rPr lang="sr-Latn-BA" dirty="0" smtClean="0">
                <a:solidFill>
                  <a:srgbClr val="FF0000"/>
                </a:solidFill>
              </a:rPr>
              <a:t>Hvala na pažnji.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5638800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BA" dirty="0" smtClean="0">
                <a:solidFill>
                  <a:srgbClr val="0070C0"/>
                </a:solidFill>
              </a:rPr>
              <a:t> Hvala na pažnji.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4724400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BA" dirty="0" smtClean="0"/>
              <a:t> </a:t>
            </a:r>
            <a:r>
              <a:rPr lang="sr-Latn-BA" dirty="0" smtClean="0">
                <a:solidFill>
                  <a:schemeClr val="accent2">
                    <a:lumMod val="75000"/>
                  </a:schemeClr>
                </a:solidFill>
              </a:rPr>
              <a:t>Hvala na pažnji.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3581400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BA" dirty="0" smtClean="0"/>
              <a:t> </a:t>
            </a:r>
            <a:r>
              <a:rPr lang="sr-Latn-BA" dirty="0" smtClean="0">
                <a:solidFill>
                  <a:srgbClr val="00B050"/>
                </a:solidFill>
              </a:rPr>
              <a:t>Hvala na pažnji.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advClick="0" advTm="30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Slo</a:t>
            </a:r>
            <a:r>
              <a:rPr lang="sr-Latn-BA" dirty="0" smtClean="0"/>
              <a:t>žena rečenica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Latn-BA" sz="1800" dirty="0" smtClean="0">
                <a:latin typeface="Times New Roman" pitchFamily="18" charset="0"/>
                <a:cs typeface="Times New Roman" pitchFamily="18" charset="0"/>
              </a:rPr>
              <a:t>Pojam i odnos</a:t>
            </a:r>
          </a:p>
          <a:p>
            <a:endParaRPr lang="sr-Latn-B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B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B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B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BA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1800" i="1" dirty="0" smtClean="0">
                <a:latin typeface="Times New Roman" pitchFamily="18" charset="0"/>
                <a:cs typeface="Times New Roman" pitchFamily="18" charset="0"/>
              </a:rPr>
              <a:t>Nastavnica Amina Tutić</a:t>
            </a:r>
          </a:p>
          <a:p>
            <a:r>
              <a:rPr lang="sr-Latn-BA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81000"/>
            <a:ext cx="1905000" cy="40011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Latn-B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Peti razred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advClick="0" advTm="30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sr-Latn-BA" dirty="0" smtClean="0"/>
              <a:t>Složena rečenica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543800" cy="5334000"/>
          </a:xfrm>
        </p:spPr>
        <p:txBody>
          <a:bodyPr>
            <a:normAutofit fontScale="92500" lnSpcReduction="20000"/>
          </a:bodyPr>
          <a:lstStyle/>
          <a:p>
            <a:r>
              <a:rPr lang="sr-Latn-BA" b="1" dirty="0" smtClean="0"/>
              <a:t>Rečenica je složena ako u svom sastavu ima najmanje dva predikta. </a:t>
            </a:r>
          </a:p>
          <a:p>
            <a:pPr>
              <a:buNone/>
            </a:pPr>
            <a:r>
              <a:rPr lang="sr-Latn-BA" dirty="0" smtClean="0"/>
              <a:t>	</a:t>
            </a:r>
            <a:r>
              <a:rPr lang="sr-Latn-BA" i="1" dirty="0" smtClean="0"/>
              <a:t>(Sjetimo se da je predikat dio rečenice koji nam govori šta radi subjekat).</a:t>
            </a:r>
          </a:p>
          <a:p>
            <a:r>
              <a:rPr lang="sr-Latn-BA" dirty="0" smtClean="0"/>
              <a:t>Pogledajmo sljedeći primjer: </a:t>
            </a:r>
          </a:p>
          <a:p>
            <a:pPr lvl="1"/>
            <a:r>
              <a:rPr lang="sr-Latn-BA" b="1" i="1" dirty="0" smtClean="0">
                <a:solidFill>
                  <a:schemeClr val="bg2">
                    <a:lumMod val="50000"/>
                  </a:schemeClr>
                </a:solidFill>
              </a:rPr>
              <a:t>Vahid ustaje rano i užurbanim korakom kreće prema školi.</a:t>
            </a:r>
          </a:p>
          <a:p>
            <a:pPr lvl="1"/>
            <a:r>
              <a:rPr lang="sr-Latn-BA" dirty="0" smtClean="0"/>
              <a:t>1) Ko rano ustaje?    -   Vahid  -  Vahid je subjekt</a:t>
            </a:r>
          </a:p>
          <a:p>
            <a:pPr lvl="1"/>
            <a:r>
              <a:rPr lang="sr-Latn-BA" dirty="0" smtClean="0"/>
              <a:t>2) Šta radi subjekt?  -   Ustaje  -  Ustaje je predikat</a:t>
            </a:r>
          </a:p>
          <a:p>
            <a:pPr lvl="1"/>
            <a:r>
              <a:rPr lang="sr-Latn-BA" dirty="0" smtClean="0"/>
              <a:t>3) Šta još radi subjekt? - Kreće -  Kreće je još jedan predikat</a:t>
            </a:r>
          </a:p>
          <a:p>
            <a:pPr lvl="1"/>
            <a:r>
              <a:rPr lang="sr-Latn-BA" dirty="0" smtClean="0"/>
              <a:t>4) Kada ustaje subjekt?  - Rano  -  Rano je priloška odredba za vrijeme</a:t>
            </a:r>
          </a:p>
          <a:p>
            <a:pPr lvl="1"/>
            <a:r>
              <a:rPr lang="sr-Latn-BA" dirty="0" smtClean="0"/>
              <a:t>5) Gdje ide subjekt?  -  Prema školi  -  Prema školi je priloška odredba za mjesto.</a:t>
            </a:r>
          </a:p>
          <a:p>
            <a:pPr lvl="1"/>
            <a:r>
              <a:rPr lang="sr-Latn-BA" dirty="0" smtClean="0"/>
              <a:t>6) Kako ide subjekt?   -   Užurbanim korakom  -  Užurbanim korakom je priloška odredba za način</a:t>
            </a:r>
            <a:endParaRPr lang="en-US" dirty="0"/>
          </a:p>
        </p:txBody>
      </p:sp>
    </p:spTree>
  </p:cSld>
  <p:clrMapOvr>
    <a:masterClrMapping/>
  </p:clrMapOvr>
  <p:transition advClick="0" advTm="90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r>
              <a:rPr lang="sr-Latn-BA" dirty="0" smtClean="0"/>
              <a:t>Vrste složenih rečenica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 fontScale="92500" lnSpcReduction="20000"/>
          </a:bodyPr>
          <a:lstStyle/>
          <a:p>
            <a:r>
              <a:rPr lang="sr-Latn-BA" dirty="0" smtClean="0"/>
              <a:t>Vrste složenih rečenica su:</a:t>
            </a:r>
          </a:p>
          <a:p>
            <a:pPr lvl="1"/>
            <a:r>
              <a:rPr lang="sr-Latn-BA" sz="2600" dirty="0" smtClean="0">
                <a:solidFill>
                  <a:srgbClr val="FF0000"/>
                </a:solidFill>
              </a:rPr>
              <a:t>1) Nezavisne rečenice</a:t>
            </a:r>
          </a:p>
          <a:p>
            <a:pPr lvl="2"/>
            <a:r>
              <a:rPr lang="sr-Latn-BA" dirty="0" smtClean="0"/>
              <a:t>1.1) sastavne rečenice</a:t>
            </a:r>
          </a:p>
          <a:p>
            <a:pPr lvl="4"/>
            <a:r>
              <a:rPr lang="sr-Latn-BA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Primjer:   </a:t>
            </a:r>
            <a:r>
              <a:rPr lang="sr-Latn-BA" sz="19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Ušao je </a:t>
            </a:r>
            <a:r>
              <a:rPr lang="sr-Latn-BA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sobu, </a:t>
            </a:r>
            <a:r>
              <a:rPr lang="sr-Latn-BA" sz="19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otvorio</a:t>
            </a:r>
            <a:r>
              <a:rPr lang="sr-Latn-BA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prozor i </a:t>
            </a:r>
            <a:r>
              <a:rPr lang="sr-Latn-BA" sz="19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zagledao</a:t>
            </a:r>
            <a:r>
              <a:rPr lang="sr-Latn-BA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 u predjel obasjan suncem.</a:t>
            </a:r>
          </a:p>
          <a:p>
            <a:pPr lvl="4"/>
            <a:r>
              <a:rPr lang="sr-Latn-BA" sz="1900" dirty="0" smtClean="0"/>
              <a:t>Iz ovog primjera, na osnovu ličnog glagolskog oblika (prezent), vidimo da je vršilac radnje treće lice jednine muškog roda; imamo tri predikata, a samim tim i tri nezavisne rečenice u složenoj rečenici. “Predjel” – je objekat, “obasjan suncem” – je atribut.</a:t>
            </a:r>
          </a:p>
          <a:p>
            <a:pPr lvl="4"/>
            <a:r>
              <a:rPr lang="sr-Latn-BA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Primjer:   Bio je u biblioteci, pa je našao željenu knjigu.</a:t>
            </a:r>
          </a:p>
          <a:p>
            <a:pPr lvl="4"/>
            <a:r>
              <a:rPr lang="sr-Latn-BA" dirty="0" smtClean="0"/>
              <a:t>Veznici karakteristični za sastavne rečenice su: i, pa, te, ni, niti.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1.2) suprotne rečenice</a:t>
            </a:r>
          </a:p>
          <a:p>
            <a:pPr lvl="4">
              <a:buClr>
                <a:srgbClr val="F9B639"/>
              </a:buClr>
            </a:pPr>
            <a:r>
              <a:rPr lang="sr-Latn-BA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Primjer:    Legao je, ali nije dugo mogao zaspati.</a:t>
            </a:r>
          </a:p>
          <a:p>
            <a:pPr lvl="4">
              <a:buClr>
                <a:srgbClr val="F9B639"/>
              </a:buClr>
            </a:pPr>
            <a:r>
              <a:rPr lang="sr-Latn-BA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Primjer:    Nije poslušao majku, nego je otišao bez dozvole.</a:t>
            </a:r>
          </a:p>
          <a:p>
            <a:pPr lvl="4">
              <a:buClr>
                <a:srgbClr val="F9B639"/>
              </a:buClr>
            </a:pPr>
            <a:r>
              <a:rPr lang="sr-Latn-BA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Primjer:    Nismo još ni počeli razgovor, a on je stigao.</a:t>
            </a:r>
          </a:p>
          <a:p>
            <a:pPr lvl="4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Veznici karakteristični za suprotne rečenice su: a, ali, nego, već, dok.</a:t>
            </a:r>
          </a:p>
        </p:txBody>
      </p:sp>
    </p:spTree>
  </p:cSld>
  <p:clrMapOvr>
    <a:masterClrMapping/>
  </p:clrMapOvr>
  <p:transition advClick="0" advTm="90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6150936"/>
          </a:xfrm>
        </p:spPr>
        <p:txBody>
          <a:bodyPr/>
          <a:lstStyle/>
          <a:p>
            <a:pPr marL="521208" lvl="3" indent="-274320">
              <a:spcBef>
                <a:spcPts val="600"/>
              </a:spcBef>
              <a:buClr>
                <a:schemeClr val="tx2"/>
              </a:buClr>
              <a:buSzPct val="73000"/>
              <a:buFont typeface="Courier New" pitchFamily="49" charset="0"/>
              <a:buChar char="o"/>
            </a:pPr>
            <a:r>
              <a:rPr lang="sr-Latn-BA" dirty="0" smtClean="0">
                <a:solidFill>
                  <a:prstClr val="black"/>
                </a:solidFill>
              </a:rPr>
              <a:t>   1.3) rastavne rečenice</a:t>
            </a:r>
          </a:p>
          <a:p>
            <a:pPr marL="987552" lvl="5" indent="-274320">
              <a:spcBef>
                <a:spcPts val="600"/>
              </a:spcBef>
              <a:buClr>
                <a:schemeClr val="tx2"/>
              </a:buClr>
              <a:buSzPct val="73000"/>
              <a:buFont typeface="Arial" pitchFamily="34" charset="0"/>
              <a:buChar char="•"/>
            </a:pPr>
            <a:r>
              <a:rPr lang="sr-Latn-BA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Ili grmi il’ se zemlja trese, il’ udara more o brijegove. </a:t>
            </a:r>
            <a:endParaRPr lang="sr-Latn-BA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3"/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Ili uzmi, ili ostavi.</a:t>
            </a:r>
          </a:p>
          <a:p>
            <a:pPr lvl="3"/>
            <a:r>
              <a:rPr lang="sr-Latn-BA" sz="1800" dirty="0" smtClean="0">
                <a:solidFill>
                  <a:schemeClr val="tx1"/>
                </a:solidFill>
              </a:rPr>
              <a:t>Veznici karakteristični za rastavne rečenice su: ili, bilo.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1.4) isljučne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Svi su došli, samo on nije stigao.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Kod njega sam našao potrebne knjige, jedino nije imao roman “Dnevnik Ane Frank”.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Nije u posljednje vrijeme izlazio u šetnju, osim povremeno u baštu. 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prstClr val="black"/>
                </a:solidFill>
              </a:rPr>
              <a:t>Veznici karakteristični za isključne rečenice su: samo, sem, osim, jedino, tek, već, samo što, tek što, jedino što.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1.5) zaključne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Oblačno je, sigurno će kiša.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Dobro sam naučio gradivo, očekujem peticu.</a:t>
            </a:r>
          </a:p>
          <a:p>
            <a:pPr lvl="3"/>
            <a:r>
              <a:rPr lang="sr-Latn-BA" sz="1800" i="1" dirty="0" smtClean="0"/>
              <a:t>Primjer:   Sve sam spremio za put, vjerovatno putujem.</a:t>
            </a:r>
          </a:p>
          <a:p>
            <a:pPr lvl="3"/>
            <a:r>
              <a:rPr lang="sr-Latn-BA" sz="1800" dirty="0" smtClean="0">
                <a:solidFill>
                  <a:schemeClr val="tx1"/>
                </a:solidFill>
              </a:rPr>
              <a:t>Vezničke riječi: sigurno, dakle, znači, prema tome, vjerovatno, zato, stoga.</a:t>
            </a:r>
          </a:p>
          <a:p>
            <a:pPr lvl="3">
              <a:buClr>
                <a:srgbClr val="F9B639"/>
              </a:buClr>
            </a:pPr>
            <a:endParaRPr lang="sr-Latn-BA" sz="19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advTm="90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>
            <a:normAutofit fontScale="92500" lnSpcReduction="10000"/>
          </a:bodyPr>
          <a:lstStyle/>
          <a:p>
            <a:pPr lvl="1">
              <a:buClr>
                <a:srgbClr val="F9B639"/>
              </a:buClr>
            </a:pPr>
            <a:r>
              <a:rPr lang="sr-Latn-BA" sz="2600" dirty="0" smtClean="0">
                <a:solidFill>
                  <a:srgbClr val="FF0000"/>
                </a:solidFill>
              </a:rPr>
              <a:t>2) Zavisne rečenice</a:t>
            </a:r>
          </a:p>
          <a:p>
            <a:pPr lvl="2">
              <a:buClr>
                <a:srgbClr val="F9B639"/>
              </a:buClr>
            </a:pPr>
            <a:r>
              <a:rPr lang="sr-Latn-BA" dirty="0" smtClean="0"/>
              <a:t>2.1) Vremenske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prstClr val="black">
                    <a:tint val="85000"/>
                  </a:prstClr>
                </a:solidFill>
              </a:rPr>
              <a:t>Primjer:   Kad je ustao, bilo je već svanulo.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prstClr val="black">
                    <a:tint val="85000"/>
                  </a:prstClr>
                </a:solidFill>
              </a:rPr>
              <a:t>Primjer:   Legao je da se odmori, pošto se prethodno okupao.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prstClr val="black">
                    <a:tint val="85000"/>
                  </a:prstClr>
                </a:solidFill>
              </a:rPr>
              <a:t>Primjer:   Dok sam se penjao na vrh, razmišljao sam o ljepotama svog kraja.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prstClr val="black">
                    <a:tint val="85000"/>
                  </a:prstClr>
                </a:solidFill>
              </a:rPr>
              <a:t>Primjer:   Čim se smračilo otišao sam u kuću.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schemeClr val="tx1"/>
                </a:solidFill>
              </a:rPr>
              <a:t>Veznici: dok, kad, čim, pošto, tek, kako.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2.2) Namjerne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Idem u grad da se vidim sa svojim prijateljem.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Ostavio sam poruku kako bi me našao.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Vikao sam glasno ne bi li me ona čula. 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prstClr val="black"/>
                </a:solidFill>
              </a:rPr>
              <a:t>Veznici: da, kako, neka, da bi, ne bi li, kako bi.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2.3) Uzročne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Zemlja je vlažna jer je kiša padala. 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Lice joj je bilo crveno pošto je bilo jako sunce.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Nije stigao na vrijeme zato što su mu se kola pokvarila.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prstClr val="black"/>
                </a:solidFill>
              </a:rPr>
              <a:t>Veznici: jer, pošto, što, zato što, budući da.</a:t>
            </a:r>
          </a:p>
          <a:p>
            <a:pPr lvl="3">
              <a:buNone/>
            </a:pPr>
            <a:endParaRPr lang="sr-Latn-B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90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172200"/>
          </a:xfrm>
        </p:spPr>
        <p:txBody>
          <a:bodyPr>
            <a:normAutofit fontScale="92500"/>
          </a:bodyPr>
          <a:lstStyle/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2.4) Posljedične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Kiša je dugo padala, te je zemlja bila vlažna. 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Kola su mu se pokvarila, te nije stigao na vrijeme.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Osmijehnuo se diskretno da se to jedva moglo primjetiti.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prstClr val="black"/>
                </a:solidFill>
              </a:rPr>
              <a:t>Veznici: da, te.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2.5) Odnosne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Vrane prelijeću preko kukuruza, koji su se počeli zrnati.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Na vrijeme je završio sve zadatke, što se i očekivalo. 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Vozio je auto kakav se rijetko viđao.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prstClr val="black"/>
                </a:solidFill>
              </a:rPr>
              <a:t>Veznici: koji, čiji, kakav, što, koliki, ko, gde.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2.6) Načinske (poredbene) rečenice</a:t>
            </a:r>
            <a:endParaRPr lang="sr-Latn-BA" sz="1800" dirty="0" smtClean="0">
              <a:solidFill>
                <a:prstClr val="black"/>
              </a:solidFill>
            </a:endParaRP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Uradiću to kako ste mi rekli.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Napisao je taj zadatak kako je i zamislio.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Bolje ti je glavu izgubiti nego svoju dušu ogriješiti.</a:t>
            </a:r>
          </a:p>
          <a:p>
            <a:pPr lvl="3">
              <a:buClr>
                <a:srgbClr val="F9B639"/>
              </a:buClr>
            </a:pPr>
            <a:r>
              <a:rPr lang="sr-Latn-BA" sz="1700" dirty="0" smtClean="0">
                <a:solidFill>
                  <a:schemeClr val="tx1"/>
                </a:solidFill>
              </a:rPr>
              <a:t>Veznici: 1) za izražavanje jednakosti: kao, kao što.</a:t>
            </a:r>
          </a:p>
          <a:p>
            <a:pPr lvl="3">
              <a:buClr>
                <a:srgbClr val="F9B639"/>
              </a:buClr>
              <a:buNone/>
            </a:pPr>
            <a:r>
              <a:rPr lang="sr-Latn-BA" sz="1700" dirty="0" smtClean="0">
                <a:solidFill>
                  <a:schemeClr val="tx1"/>
                </a:solidFill>
              </a:rPr>
              <a:t>               2) za izražavanje nejednakosti:  nego, nego što, no.</a:t>
            </a:r>
          </a:p>
          <a:p>
            <a:pPr lvl="3">
              <a:buClr>
                <a:srgbClr val="F9B639"/>
              </a:buClr>
              <a:buNone/>
            </a:pPr>
            <a:r>
              <a:rPr lang="sr-Latn-BA" sz="1700" dirty="0" smtClean="0">
                <a:solidFill>
                  <a:schemeClr val="tx1"/>
                </a:solidFill>
              </a:rPr>
              <a:t>	           3) za izražavanje izuzetne nejednakosti: kamoli, a kamoli</a:t>
            </a:r>
            <a:r>
              <a:rPr lang="sr-Latn-BA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 advClick="0" advTm="90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239000" cy="6227136"/>
          </a:xfrm>
        </p:spPr>
        <p:txBody>
          <a:bodyPr>
            <a:normAutofit lnSpcReduction="10000"/>
          </a:bodyPr>
          <a:lstStyle/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2.7) Mjesne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Bili smo na izletu, gdje smo sreli mnoge prijatelje.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Kuda god smo prolazili, nailazili smo na tragove životinja.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prstClr val="black"/>
                </a:solidFill>
              </a:rPr>
              <a:t>Veznici: gdje, kuda, odakle, dokle.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2.8) Uvjetne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Ako budete brzo išli, stićićete na vrijeme.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Stićićete na vrijeme ako budete brzo išli.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Kad mi ne možeš pomoći, nemoj mi odmagati.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prstClr val="black"/>
                </a:solidFill>
              </a:rPr>
              <a:t>Veznici: ako, da, kad.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2.9) Dopusne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Stigao je na vrijeme mada je kasno pošao.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Iako mu se nije išlo, otišao je na utakmicu.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prstClr val="black"/>
                </a:solidFill>
              </a:rPr>
              <a:t>Veznici: iako, mada, premda, makar, ako, da, ma.</a:t>
            </a: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2.10) Izrične rečenice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Mislio je da će stići.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Rečeno mu je kako da postupi.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 Razmišljao je šta da uradi.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prstClr val="black"/>
                </a:solidFill>
              </a:rPr>
              <a:t>Veznici: da, kako, što, šta.</a:t>
            </a:r>
          </a:p>
          <a:p>
            <a:pPr lvl="3">
              <a:buClr>
                <a:srgbClr val="F9B639"/>
              </a:buClr>
              <a:buNone/>
            </a:pPr>
            <a:endParaRPr lang="sr-Latn-BA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advClick="0" advTm="90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74736"/>
          </a:xfrm>
        </p:spPr>
        <p:txBody>
          <a:bodyPr/>
          <a:lstStyle/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2.11) Neupravni govor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Rekao je da će sutra doći.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Zamolila me je da joj kupim knjigu.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Govorili su kako ništa nisu čuli.</a:t>
            </a:r>
          </a:p>
          <a:p>
            <a:pPr lvl="3">
              <a:buClr>
                <a:srgbClr val="F9B639"/>
              </a:buClr>
            </a:pPr>
            <a:r>
              <a:rPr lang="sr-Latn-BA" sz="1800" dirty="0" smtClean="0">
                <a:solidFill>
                  <a:schemeClr val="tx1"/>
                </a:solidFill>
              </a:rPr>
              <a:t>Veznici: da, kako. </a:t>
            </a:r>
          </a:p>
          <a:p>
            <a:pPr lvl="3">
              <a:buClr>
                <a:srgbClr val="F9B639"/>
              </a:buClr>
              <a:buNone/>
            </a:pPr>
            <a:endParaRPr lang="sr-Latn-BA" sz="1800" dirty="0" smtClean="0">
              <a:solidFill>
                <a:schemeClr val="tx1"/>
              </a:solidFill>
            </a:endParaRPr>
          </a:p>
          <a:p>
            <a:pPr lvl="2">
              <a:buClr>
                <a:srgbClr val="F9B639"/>
              </a:buClr>
            </a:pPr>
            <a:r>
              <a:rPr lang="sr-Latn-BA" dirty="0" smtClean="0">
                <a:solidFill>
                  <a:prstClr val="black"/>
                </a:solidFill>
              </a:rPr>
              <a:t>2.12) Upravni govor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Rekao mi je: “Sutra ću doći.”. 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Zamolila me je: “Kupi mi knjigu!”.</a:t>
            </a:r>
          </a:p>
          <a:p>
            <a:pPr lvl="3">
              <a:buClr>
                <a:srgbClr val="F9B639"/>
              </a:buClr>
            </a:pPr>
            <a:r>
              <a:rPr lang="sr-Latn-BA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Primjer:  Govorili su: “Ništa nismo čuli.”.</a:t>
            </a:r>
          </a:p>
          <a:p>
            <a:pPr lvl="3">
              <a:buClr>
                <a:srgbClr val="F9B639"/>
              </a:buClr>
              <a:buNone/>
            </a:pPr>
            <a:endParaRPr lang="sr-Latn-BA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advClick="0" advTm="90000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101</TotalTime>
  <Words>999</Words>
  <Application>Microsoft Office PowerPoint</Application>
  <PresentationFormat>On-screen Show (4:3)</PresentationFormat>
  <Paragraphs>118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BOSANSKI JEZIK   5 </vt:lpstr>
      <vt:lpstr>Složena rečenica</vt:lpstr>
      <vt:lpstr>Složena rečenica</vt:lpstr>
      <vt:lpstr>Vrste složenih rečenica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Složena rečenica</dc:title>
  <dc:creator>Semir</dc:creator>
  <cp:lastModifiedBy>elitePC</cp:lastModifiedBy>
  <cp:revision>14</cp:revision>
  <dcterms:created xsi:type="dcterms:W3CDTF">2006-08-16T00:00:00Z</dcterms:created>
  <dcterms:modified xsi:type="dcterms:W3CDTF">2020-03-16T22:35:00Z</dcterms:modified>
</cp:coreProperties>
</file>