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590" autoAdjust="0"/>
  </p:normalViewPr>
  <p:slideViewPr>
    <p:cSldViewPr>
      <p:cViewPr varScale="1">
        <p:scale>
          <a:sx n="66" d="100"/>
          <a:sy n="66" d="100"/>
        </p:scale>
        <p:origin x="-15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186E2D-83E4-4DC9-8556-A0798F0C4D35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EA5CD8D-8C73-4A66-B4CE-C2738767E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Pravopis: Crta, crtica i zagrada</a:t>
            </a:r>
          </a:p>
          <a:p>
            <a:r>
              <a:rPr lang="bs-Latn-BA" dirty="0" smtClean="0"/>
              <a:t>- obrada -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BOSANSKI JEZIK I KNJIŽEVNOST</a:t>
            </a:r>
            <a:br>
              <a:rPr lang="sr-Latn-RS" dirty="0" smtClean="0"/>
            </a:br>
            <a:r>
              <a:rPr lang="sr-Latn-RS" dirty="0" smtClean="0"/>
              <a:t>VII razred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4491955"/>
      </p:ext>
    </p:extLst>
  </p:cSld>
  <p:clrMapOvr>
    <a:masterClrMapping/>
  </p:clrMapOvr>
  <p:transition advClick="0" advTm="4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/>
              <a:t>Crta u službi pravopisnog znaka uvijek ima bjeline (razmake</a:t>
            </a:r>
            <a:r>
              <a:rPr lang="vi-VN" dirty="0" smtClean="0"/>
              <a:t>)</a:t>
            </a:r>
            <a:r>
              <a:rPr lang="bs-Latn-BA" dirty="0" smtClean="0"/>
              <a:t>.</a:t>
            </a:r>
          </a:p>
          <a:p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odjeljivanje</a:t>
            </a:r>
            <a:r>
              <a:rPr lang="en-US" dirty="0"/>
              <a:t> </a:t>
            </a:r>
            <a:r>
              <a:rPr lang="en-US" dirty="0" err="1"/>
              <a:t>umetnutih</a:t>
            </a:r>
            <a:r>
              <a:rPr lang="en-US" dirty="0"/>
              <a:t> </a:t>
            </a:r>
            <a:r>
              <a:rPr lang="en-US" dirty="0" err="1"/>
              <a:t>dijelova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 smtClean="0"/>
              <a:t>.</a:t>
            </a:r>
            <a:endParaRPr lang="bs-Latn-BA" dirty="0" smtClean="0"/>
          </a:p>
          <a:p>
            <a:r>
              <a:rPr lang="en-US" dirty="0" err="1"/>
              <a:t>Crtom</a:t>
            </a:r>
            <a:r>
              <a:rPr lang="en-US" dirty="0"/>
              <a:t> se,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zarezom</a:t>
            </a:r>
            <a:r>
              <a:rPr lang="en-US" dirty="0"/>
              <a:t> i </a:t>
            </a:r>
            <a:r>
              <a:rPr lang="en-US" dirty="0" err="1"/>
              <a:t>dvotačkom</a:t>
            </a:r>
            <a:r>
              <a:rPr lang="en-US" dirty="0"/>
              <a:t>, </a:t>
            </a:r>
            <a:r>
              <a:rPr lang="en-US" dirty="0" err="1"/>
              <a:t>odjeljuje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 smtClean="0"/>
              <a:t>objašnjenje</a:t>
            </a:r>
            <a:r>
              <a:rPr lang="bs-Latn-BA" dirty="0" smtClean="0"/>
              <a:t>.</a:t>
            </a:r>
          </a:p>
          <a:p>
            <a:r>
              <a:rPr lang="vi-VN" dirty="0"/>
              <a:t>Crtica se piše između sastavnih dijelova </a:t>
            </a:r>
            <a:r>
              <a:rPr lang="vi-VN" dirty="0" smtClean="0"/>
              <a:t>polusloženice</a:t>
            </a:r>
            <a:r>
              <a:rPr lang="bs-Latn-BA" dirty="0" smtClean="0"/>
              <a:t>.</a:t>
            </a:r>
          </a:p>
          <a:p>
            <a:r>
              <a:rPr lang="en-US" dirty="0" err="1"/>
              <a:t>Crtica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ženskih</a:t>
            </a:r>
            <a:r>
              <a:rPr lang="en-US" dirty="0"/>
              <a:t> </a:t>
            </a:r>
            <a:r>
              <a:rPr lang="en-US" dirty="0" err="1" smtClean="0"/>
              <a:t>osoba</a:t>
            </a:r>
            <a:r>
              <a:rPr lang="bs-Latn-BA" dirty="0" smtClean="0"/>
              <a:t>.</a:t>
            </a:r>
          </a:p>
          <a:p>
            <a:r>
              <a:rPr lang="en-US" dirty="0" err="1"/>
              <a:t>Zagrade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nalaziti</a:t>
            </a:r>
            <a:r>
              <a:rPr lang="en-US" dirty="0"/>
              <a:t> u </a:t>
            </a:r>
            <a:r>
              <a:rPr lang="en-US" dirty="0" err="1"/>
              <a:t>sredini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.</a:t>
            </a:r>
            <a:endParaRPr lang="bs-Latn-BA" dirty="0" smtClean="0"/>
          </a:p>
          <a:p>
            <a:r>
              <a:rPr lang="vi-VN" dirty="0"/>
              <a:t>Zagradama izdvajamo svoj tekst umetnut u tuđi, uz napomenu da umetnuti dio ne pripada </a:t>
            </a:r>
            <a:r>
              <a:rPr lang="vi-VN" dirty="0" smtClean="0"/>
              <a:t>navodu</a:t>
            </a:r>
            <a:r>
              <a:rPr lang="bs-Latn-BA" dirty="0" smtClean="0"/>
              <a:t>.</a:t>
            </a:r>
          </a:p>
          <a:p>
            <a:endParaRPr lang="bs-Latn-BA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Obnovimo zajedno!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2645867"/>
      </p:ext>
    </p:extLst>
  </p:cSld>
  <p:clrMapOvr>
    <a:masterClrMapping/>
  </p:clrMapOvr>
  <p:transition advClick="0" advTm="1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8926" y="1214422"/>
            <a:ext cx="2286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ZAGRADA ( )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42976" y="2357430"/>
            <a:ext cx="13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CRTICA (-)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15074" y="2143116"/>
            <a:ext cx="1287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CRTA ( – )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14480" y="3286124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b="1" dirty="0" smtClean="0"/>
              <a:t>        </a:t>
            </a:r>
            <a:r>
              <a:rPr lang="hr-BA" sz="2800" b="1" dirty="0" smtClean="0">
                <a:solidFill>
                  <a:srgbClr val="FF0000"/>
                </a:solidFill>
              </a:rPr>
              <a:t>HVALA NA PAŽNJI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3504" y="5857892"/>
            <a:ext cx="2841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BA" b="1" dirty="0" smtClean="0"/>
              <a:t>Pripremio: Dino Lotinac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Crta u službi pravopisnog znaka uvijek ima bjeline (razmake) s obje strane; dakle, odmaknuta je od riječi, brojki, simbola. (Time se u kucanome tekstu jasno razlikuje od crtice, koja se obično kuca istim znakom, ali nema razmaka ni s jedne strane.) </a:t>
            </a:r>
            <a:endParaRPr lang="bs-Latn-BA" dirty="0" smtClean="0"/>
          </a:p>
          <a:p>
            <a:endParaRPr lang="bs-Latn-BA" dirty="0"/>
          </a:p>
          <a:p>
            <a:r>
              <a:rPr lang="vi-VN" dirty="0" smtClean="0"/>
              <a:t>Jedino </a:t>
            </a:r>
            <a:r>
              <a:rPr lang="vi-VN" dirty="0"/>
              <a:t>je između brojeva poželjno primaknuti crtu. (Primaknuta crta u tiskanome tekstu razlikuje se od crtice po dužini: crtica je kraća.)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CRTA ( –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5667397"/>
      </p:ext>
    </p:extLst>
  </p:cSld>
  <p:clrMapOvr>
    <a:masterClrMapping/>
  </p:clrMapOvr>
  <p:transition advClick="0" advTm="9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Npr</a:t>
            </a:r>
            <a:r>
              <a:rPr lang="en-US" i="1" dirty="0"/>
              <a:t>.: put Sarajevo – Beograd; put </a:t>
            </a:r>
            <a:r>
              <a:rPr lang="en-US" i="1" dirty="0" err="1"/>
              <a:t>Sjenica</a:t>
            </a:r>
            <a:r>
              <a:rPr lang="en-US" i="1" dirty="0"/>
              <a:t> – Novi </a:t>
            </a:r>
            <a:r>
              <a:rPr lang="en-US" i="1" dirty="0" err="1"/>
              <a:t>Pazar</a:t>
            </a:r>
            <a:r>
              <a:rPr lang="en-US" i="1" dirty="0"/>
              <a:t>; </a:t>
            </a:r>
            <a:r>
              <a:rPr lang="en-US" i="1" dirty="0" err="1"/>
              <a:t>šahovski</a:t>
            </a:r>
            <a:r>
              <a:rPr lang="en-US" i="1" dirty="0"/>
              <a:t> </a:t>
            </a:r>
            <a:r>
              <a:rPr lang="en-US" i="1" dirty="0" err="1"/>
              <a:t>susret</a:t>
            </a:r>
            <a:r>
              <a:rPr lang="en-US" i="1" dirty="0"/>
              <a:t> Nova </a:t>
            </a:r>
            <a:r>
              <a:rPr lang="en-US" i="1" dirty="0" err="1"/>
              <a:t>Varoš</a:t>
            </a:r>
            <a:r>
              <a:rPr lang="en-US" i="1" dirty="0"/>
              <a:t> – </a:t>
            </a:r>
            <a:r>
              <a:rPr lang="en-US" i="1" dirty="0" err="1"/>
              <a:t>Prijepolje</a:t>
            </a:r>
            <a:r>
              <a:rPr lang="en-US" i="1" dirty="0"/>
              <a:t>. Ali: </a:t>
            </a:r>
            <a:r>
              <a:rPr lang="en-US" i="1" dirty="0" err="1"/>
              <a:t>Zija</a:t>
            </a:r>
            <a:r>
              <a:rPr lang="en-US" i="1" dirty="0"/>
              <a:t> </a:t>
            </a:r>
            <a:r>
              <a:rPr lang="en-US" i="1" dirty="0" err="1"/>
              <a:t>Dizdarević</a:t>
            </a:r>
            <a:r>
              <a:rPr lang="en-US" i="1" dirty="0"/>
              <a:t> (1916–1942). </a:t>
            </a:r>
            <a:endParaRPr lang="bs-Latn-BA" i="1" dirty="0" smtClean="0"/>
          </a:p>
          <a:p>
            <a:endParaRPr lang="en-US" dirty="0"/>
          </a:p>
          <a:p>
            <a:r>
              <a:rPr lang="en-US" dirty="0" err="1"/>
              <a:t>Usporedite</a:t>
            </a:r>
            <a:r>
              <a:rPr lang="en-US" dirty="0"/>
              <a:t> </a:t>
            </a:r>
            <a:r>
              <a:rPr lang="en-US" dirty="0" err="1"/>
              <a:t>crticu</a:t>
            </a:r>
            <a:r>
              <a:rPr lang="en-US" dirty="0"/>
              <a:t> i </a:t>
            </a:r>
            <a:r>
              <a:rPr lang="en-US" dirty="0" err="1"/>
              <a:t>crtu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dužini</a:t>
            </a:r>
            <a:r>
              <a:rPr lang="en-US" dirty="0"/>
              <a:t>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primjerima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bs-Latn-BA" dirty="0" smtClean="0"/>
              <a:t>    </a:t>
            </a:r>
            <a:r>
              <a:rPr lang="en-US" dirty="0" smtClean="0"/>
              <a:t>put </a:t>
            </a:r>
            <a:r>
              <a:rPr lang="en-US" dirty="0"/>
              <a:t>Sarajevo – Beograd </a:t>
            </a:r>
            <a:r>
              <a:rPr lang="en-US" dirty="0" err="1"/>
              <a:t>crta</a:t>
            </a:r>
            <a:r>
              <a:rPr lang="en-US" dirty="0"/>
              <a:t>,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bs-Latn-BA" dirty="0" smtClean="0"/>
              <a:t>    </a:t>
            </a:r>
            <a:r>
              <a:rPr lang="en-US" dirty="0" smtClean="0"/>
              <a:t>put </a:t>
            </a:r>
            <a:r>
              <a:rPr lang="en-US" dirty="0"/>
              <a:t>Sarajevo-Beograd </a:t>
            </a:r>
            <a:r>
              <a:rPr lang="en-US" dirty="0" err="1"/>
              <a:t>crtica</a:t>
            </a:r>
            <a:r>
              <a:rPr lang="en-US" dirty="0"/>
              <a:t>, </a:t>
            </a:r>
            <a:r>
              <a:rPr lang="en-US" dirty="0" err="1"/>
              <a:t>neispravno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CRTA ( –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908937"/>
      </p:ext>
    </p:extLst>
  </p:cSld>
  <p:clrMapOvr>
    <a:masterClrMapping/>
  </p:clrMapOvr>
  <p:transition advClick="0" advTm="9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Crta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pravopisni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primjene</a:t>
            </a:r>
            <a:r>
              <a:rPr lang="en-US" dirty="0"/>
              <a:t>.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pravopisni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</a:t>
            </a:r>
            <a:r>
              <a:rPr lang="en-US" dirty="0" err="1"/>
              <a:t>crta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upućivati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slijedi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objašnjenje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;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upotrijebiti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označavanje</a:t>
            </a:r>
            <a:r>
              <a:rPr lang="en-US" dirty="0"/>
              <a:t> </a:t>
            </a:r>
            <a:r>
              <a:rPr lang="en-US" dirty="0" err="1"/>
              <a:t>pauze</a:t>
            </a:r>
            <a:r>
              <a:rPr lang="en-US" dirty="0"/>
              <a:t>, a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pisati</a:t>
            </a:r>
            <a:r>
              <a:rPr lang="en-US" dirty="0"/>
              <a:t> i 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u </a:t>
            </a:r>
            <a:r>
              <a:rPr lang="en-US" dirty="0" err="1"/>
              <a:t>nabrajanju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želimo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istaći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navodi</a:t>
            </a:r>
            <a:r>
              <a:rPr lang="en-US" dirty="0"/>
              <a:t>. </a:t>
            </a:r>
          </a:p>
          <a:p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odjeljivanje</a:t>
            </a:r>
            <a:r>
              <a:rPr lang="en-US" dirty="0"/>
              <a:t> </a:t>
            </a:r>
            <a:r>
              <a:rPr lang="en-US" dirty="0" err="1"/>
              <a:t>umetnutih</a:t>
            </a:r>
            <a:r>
              <a:rPr lang="en-US" dirty="0"/>
              <a:t> </a:t>
            </a:r>
            <a:r>
              <a:rPr lang="en-US" dirty="0" err="1"/>
              <a:t>dijelova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crta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zareza</a:t>
            </a:r>
            <a:r>
              <a:rPr lang="en-US" dirty="0"/>
              <a:t>, </a:t>
            </a:r>
            <a:r>
              <a:rPr lang="en-US" dirty="0" err="1"/>
              <a:t>dvotačke</a:t>
            </a:r>
            <a:r>
              <a:rPr lang="en-US" dirty="0"/>
              <a:t>, </a:t>
            </a:r>
            <a:r>
              <a:rPr lang="en-US" dirty="0" err="1"/>
              <a:t>triju</a:t>
            </a:r>
            <a:r>
              <a:rPr lang="en-US" dirty="0"/>
              <a:t> </a:t>
            </a:r>
            <a:r>
              <a:rPr lang="en-US" dirty="0" err="1"/>
              <a:t>tačaka</a:t>
            </a:r>
            <a:r>
              <a:rPr lang="en-US" dirty="0"/>
              <a:t>, </a:t>
            </a:r>
            <a:r>
              <a:rPr lang="en-US" dirty="0" err="1"/>
              <a:t>navodnika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znakova</a:t>
            </a:r>
            <a:r>
              <a:rPr lang="en-US" dirty="0"/>
              <a:t> </a:t>
            </a:r>
            <a:r>
              <a:rPr lang="en-US" dirty="0" err="1"/>
              <a:t>ponavljanja</a:t>
            </a:r>
            <a:r>
              <a:rPr lang="en-US" dirty="0"/>
              <a:t>, a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crte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zareza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zagrada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CRTA ( –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2764881"/>
      </p:ext>
    </p:extLst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Crtom</a:t>
            </a:r>
            <a:r>
              <a:rPr lang="en-US" dirty="0"/>
              <a:t> se,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zarezom</a:t>
            </a:r>
            <a:r>
              <a:rPr lang="en-US" dirty="0"/>
              <a:t> i </a:t>
            </a:r>
            <a:r>
              <a:rPr lang="en-US" dirty="0" err="1"/>
              <a:t>dvotačkom</a:t>
            </a:r>
            <a:r>
              <a:rPr lang="en-US" dirty="0"/>
              <a:t>, </a:t>
            </a:r>
            <a:r>
              <a:rPr lang="en-US" dirty="0" err="1"/>
              <a:t>odjeljuje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 smtClean="0"/>
              <a:t>objašnjenje</a:t>
            </a:r>
            <a:r>
              <a:rPr lang="en-US" dirty="0"/>
              <a:t>: </a:t>
            </a:r>
          </a:p>
          <a:p>
            <a:r>
              <a:rPr lang="en-US" i="1" dirty="0"/>
              <a:t>U </a:t>
            </a:r>
            <a:r>
              <a:rPr lang="en-US" i="1" dirty="0" err="1"/>
              <a:t>tim</a:t>
            </a:r>
            <a:r>
              <a:rPr lang="en-US" i="1" dirty="0"/>
              <a:t> </a:t>
            </a:r>
            <a:r>
              <a:rPr lang="en-US" i="1" dirty="0" err="1"/>
              <a:t>prilikama</a:t>
            </a:r>
            <a:r>
              <a:rPr lang="en-US" i="1" dirty="0"/>
              <a:t> </a:t>
            </a:r>
            <a:r>
              <a:rPr lang="en-US" i="1" dirty="0" err="1"/>
              <a:t>nastao</a:t>
            </a:r>
            <a:r>
              <a:rPr lang="en-US" i="1" dirty="0"/>
              <a:t> je </a:t>
            </a:r>
            <a:r>
              <a:rPr lang="en-US" i="1" dirty="0" err="1"/>
              <a:t>Duvanjski</a:t>
            </a:r>
            <a:r>
              <a:rPr lang="en-US" i="1" dirty="0"/>
              <a:t> </a:t>
            </a:r>
            <a:r>
              <a:rPr lang="en-US" i="1" dirty="0" err="1"/>
              <a:t>arzuhal</a:t>
            </a:r>
            <a:r>
              <a:rPr lang="en-US" i="1" dirty="0"/>
              <a:t> – </a:t>
            </a:r>
            <a:r>
              <a:rPr lang="en-US" i="1" dirty="0" err="1"/>
              <a:t>svojevrsna</a:t>
            </a:r>
            <a:r>
              <a:rPr lang="en-US" i="1" dirty="0"/>
              <a:t> </a:t>
            </a:r>
            <a:r>
              <a:rPr lang="en-US" i="1" dirty="0" err="1"/>
              <a:t>molba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bosanskom</a:t>
            </a:r>
            <a:r>
              <a:rPr lang="en-US" i="1" dirty="0"/>
              <a:t> </a:t>
            </a:r>
            <a:r>
              <a:rPr lang="en-US" i="1" dirty="0" err="1"/>
              <a:t>jeziku</a:t>
            </a:r>
            <a:r>
              <a:rPr lang="en-US" i="1" dirty="0"/>
              <a:t>, </a:t>
            </a:r>
            <a:r>
              <a:rPr lang="en-US" i="1" dirty="0" err="1"/>
              <a:t>čiji</a:t>
            </a:r>
            <a:r>
              <a:rPr lang="en-US" i="1" dirty="0"/>
              <a:t> je </a:t>
            </a:r>
            <a:r>
              <a:rPr lang="en-US" i="1" dirty="0" err="1"/>
              <a:t>autor</a:t>
            </a:r>
            <a:r>
              <a:rPr lang="en-US" i="1" dirty="0"/>
              <a:t> do </a:t>
            </a:r>
            <a:r>
              <a:rPr lang="en-US" i="1" dirty="0" err="1"/>
              <a:t>sada</a:t>
            </a:r>
            <a:r>
              <a:rPr lang="en-US" i="1" dirty="0"/>
              <a:t> bio </a:t>
            </a:r>
            <a:r>
              <a:rPr lang="en-US" i="1" dirty="0" err="1"/>
              <a:t>nepoznat</a:t>
            </a:r>
            <a:r>
              <a:rPr lang="en-US" i="1" dirty="0"/>
              <a:t>. (A. </a:t>
            </a:r>
            <a:r>
              <a:rPr lang="en-US" i="1" dirty="0" err="1"/>
              <a:t>Isaković</a:t>
            </a:r>
            <a:r>
              <a:rPr lang="en-US" i="1" dirty="0"/>
              <a:t>, </a:t>
            </a:r>
            <a:r>
              <a:rPr lang="en-US" i="1" dirty="0" err="1"/>
              <a:t>Biserje</a:t>
            </a:r>
            <a:r>
              <a:rPr lang="en-US" i="1" dirty="0"/>
              <a:t>) </a:t>
            </a:r>
            <a:endParaRPr lang="en-US" dirty="0"/>
          </a:p>
          <a:p>
            <a:r>
              <a:rPr lang="vi-VN" i="1" dirty="0"/>
              <a:t>Ta kula se zove Kanli kula – Krvava kula. (Z. Džumhur, Putovanje bijelom lađom) </a:t>
            </a:r>
            <a:endParaRPr lang="vi-VN" dirty="0"/>
          </a:p>
          <a:p>
            <a:endParaRPr lang="en-US" dirty="0"/>
          </a:p>
          <a:p>
            <a:r>
              <a:rPr lang="vi-VN" dirty="0"/>
              <a:t>Crta obilježava pauzu između dijela teksta koji joj prethodi i onoga koji slijedi. Njome se naročito naglašava odnos između dvaju dijelova teksta: </a:t>
            </a:r>
          </a:p>
          <a:p>
            <a:r>
              <a:rPr lang="en-US" i="1" dirty="0" err="1"/>
              <a:t>Sjećam</a:t>
            </a:r>
            <a:r>
              <a:rPr lang="en-US" i="1" dirty="0"/>
              <a:t> se: </a:t>
            </a:r>
            <a:r>
              <a:rPr lang="en-US" i="1" dirty="0" err="1"/>
              <a:t>jurili</a:t>
            </a:r>
            <a:r>
              <a:rPr lang="en-US" i="1" dirty="0"/>
              <a:t> </a:t>
            </a:r>
            <a:r>
              <a:rPr lang="en-US" i="1" dirty="0" err="1"/>
              <a:t>smo</a:t>
            </a:r>
            <a:r>
              <a:rPr lang="en-US" i="1" dirty="0"/>
              <a:t> </a:t>
            </a:r>
            <a:r>
              <a:rPr lang="en-US" i="1" dirty="0" err="1"/>
              <a:t>po</a:t>
            </a:r>
            <a:r>
              <a:rPr lang="en-US" i="1" dirty="0"/>
              <a:t> </a:t>
            </a:r>
            <a:r>
              <a:rPr lang="en-US" i="1" dirty="0" err="1"/>
              <a:t>vršajevima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konjima</a:t>
            </a:r>
            <a:r>
              <a:rPr lang="en-US" i="1" dirty="0"/>
              <a:t>, </a:t>
            </a:r>
            <a:r>
              <a:rPr lang="en-US" i="1" dirty="0" err="1"/>
              <a:t>preko</a:t>
            </a:r>
            <a:r>
              <a:rPr lang="en-US" i="1" dirty="0"/>
              <a:t> </a:t>
            </a:r>
            <a:r>
              <a:rPr lang="en-US" i="1" dirty="0" err="1"/>
              <a:t>trave</a:t>
            </a:r>
            <a:r>
              <a:rPr lang="en-US" i="1" dirty="0"/>
              <a:t> i </a:t>
            </a:r>
            <a:r>
              <a:rPr lang="en-US" i="1" dirty="0" err="1"/>
              <a:t>kamenja</a:t>
            </a:r>
            <a:r>
              <a:rPr lang="en-US" i="1" dirty="0"/>
              <a:t>, </a:t>
            </a:r>
            <a:r>
              <a:rPr lang="en-US" i="1" dirty="0" err="1"/>
              <a:t>kroz</a:t>
            </a:r>
            <a:r>
              <a:rPr lang="en-US" i="1" dirty="0"/>
              <a:t> </a:t>
            </a:r>
            <a:r>
              <a:rPr lang="en-US" i="1" dirty="0" err="1"/>
              <a:t>dječije</a:t>
            </a:r>
            <a:r>
              <a:rPr lang="en-US" i="1" dirty="0"/>
              <a:t> </a:t>
            </a:r>
            <a:r>
              <a:rPr lang="en-US" i="1" dirty="0" err="1"/>
              <a:t>razigrane</a:t>
            </a:r>
            <a:r>
              <a:rPr lang="en-US" i="1" dirty="0"/>
              <a:t> </a:t>
            </a:r>
            <a:r>
              <a:rPr lang="en-US" i="1" dirty="0" err="1"/>
              <a:t>prostore</a:t>
            </a:r>
            <a:r>
              <a:rPr lang="en-US" i="1" dirty="0"/>
              <a:t>, </a:t>
            </a:r>
            <a:r>
              <a:rPr lang="en-US" i="1" dirty="0" err="1"/>
              <a:t>zaboravljajući</a:t>
            </a:r>
            <a:r>
              <a:rPr lang="en-US" i="1" dirty="0"/>
              <a:t> </a:t>
            </a:r>
            <a:r>
              <a:rPr lang="en-US" i="1" dirty="0" err="1"/>
              <a:t>otići</a:t>
            </a:r>
            <a:r>
              <a:rPr lang="en-US" i="1" dirty="0"/>
              <a:t> pet </a:t>
            </a:r>
            <a:r>
              <a:rPr lang="en-US" i="1" dirty="0" err="1"/>
              <a:t>puta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u </a:t>
            </a:r>
            <a:r>
              <a:rPr lang="en-US" i="1" dirty="0" err="1"/>
              <a:t>džamiju</a:t>
            </a:r>
            <a:r>
              <a:rPr lang="en-US" i="1" dirty="0"/>
              <a:t> i – </a:t>
            </a:r>
            <a:r>
              <a:rPr lang="en-US" i="1" dirty="0" err="1"/>
              <a:t>poslije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očeve</a:t>
            </a:r>
            <a:r>
              <a:rPr lang="en-US" i="1" dirty="0"/>
              <a:t> </a:t>
            </a:r>
            <a:r>
              <a:rPr lang="en-US" i="1" dirty="0" err="1"/>
              <a:t>batine</a:t>
            </a:r>
            <a:r>
              <a:rPr lang="en-US" i="1" dirty="0"/>
              <a:t> bile </a:t>
            </a:r>
            <a:r>
              <a:rPr lang="en-US" i="1" dirty="0" err="1"/>
              <a:t>svršetak</a:t>
            </a:r>
            <a:r>
              <a:rPr lang="en-US" i="1" dirty="0"/>
              <a:t> </a:t>
            </a:r>
            <a:r>
              <a:rPr lang="en-US" i="1" dirty="0" err="1"/>
              <a:t>radosti</a:t>
            </a:r>
            <a:r>
              <a:rPr lang="en-US" i="1" dirty="0"/>
              <a:t>. (Z. </a:t>
            </a:r>
            <a:r>
              <a:rPr lang="en-US" i="1" dirty="0" err="1"/>
              <a:t>Dizdarević</a:t>
            </a:r>
            <a:r>
              <a:rPr lang="en-US" i="1" dirty="0"/>
              <a:t>, </a:t>
            </a:r>
            <a:r>
              <a:rPr lang="en-US" i="1" dirty="0" err="1"/>
              <a:t>Majka</a:t>
            </a:r>
            <a:r>
              <a:rPr lang="en-US" i="1" dirty="0"/>
              <a:t>)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CRTA ( –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9137709"/>
      </p:ext>
    </p:extLst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/>
              <a:t>Crtica kao pravopisni znak stavlja se između sastavnih dijelova riječi. Kad se u novi red prenosi dio koji se rastavlja crticom, ispred njega se piše crtica (tj. novi red počinje crticom). </a:t>
            </a:r>
          </a:p>
          <a:p>
            <a:r>
              <a:rPr lang="vi-VN" dirty="0"/>
              <a:t>Crtica se piše između sastavnih dijelova polusloženice: </a:t>
            </a:r>
          </a:p>
          <a:p>
            <a:pPr marL="0" indent="0">
              <a:buNone/>
            </a:pPr>
            <a:r>
              <a:rPr lang="en-US" i="1" dirty="0" err="1"/>
              <a:t>bajram-namaz</a:t>
            </a:r>
            <a:r>
              <a:rPr lang="en-US" i="1" dirty="0"/>
              <a:t>, </a:t>
            </a:r>
            <a:r>
              <a:rPr lang="en-US" i="1" dirty="0" err="1"/>
              <a:t>Zul-Karnejn</a:t>
            </a:r>
            <a:r>
              <a:rPr lang="en-US" i="1" dirty="0"/>
              <a:t>, </a:t>
            </a:r>
            <a:r>
              <a:rPr lang="en-US" i="1" dirty="0" err="1"/>
              <a:t>Kotor-Varoš</a:t>
            </a:r>
            <a:r>
              <a:rPr lang="en-US" i="1" dirty="0"/>
              <a:t>, </a:t>
            </a:r>
            <a:r>
              <a:rPr lang="en-US" i="1" dirty="0" err="1"/>
              <a:t>Gazi</a:t>
            </a:r>
            <a:r>
              <a:rPr lang="en-US" i="1" dirty="0"/>
              <a:t> </a:t>
            </a:r>
            <a:r>
              <a:rPr lang="en-US" i="1" dirty="0" err="1"/>
              <a:t>Husrev</a:t>
            </a:r>
            <a:r>
              <a:rPr lang="en-US" i="1" dirty="0"/>
              <a:t>-beg, </a:t>
            </a:r>
            <a:r>
              <a:rPr lang="en-US" i="1" dirty="0" err="1"/>
              <a:t>Husrev-begov</a:t>
            </a:r>
            <a:r>
              <a:rPr lang="en-US" i="1" dirty="0"/>
              <a:t>, </a:t>
            </a:r>
            <a:r>
              <a:rPr lang="en-US" i="1" dirty="0" err="1"/>
              <a:t>reisul-ulema</a:t>
            </a:r>
            <a:r>
              <a:rPr lang="en-US" i="1" dirty="0"/>
              <a:t>, </a:t>
            </a:r>
            <a:r>
              <a:rPr lang="en-US" i="1" dirty="0" err="1"/>
              <a:t>sahat-kula</a:t>
            </a:r>
            <a:r>
              <a:rPr lang="en-US" i="1" dirty="0"/>
              <a:t>, </a:t>
            </a:r>
            <a:r>
              <a:rPr lang="en-US" i="1" dirty="0" err="1"/>
              <a:t>bosansko-njemačko-engleski</a:t>
            </a:r>
            <a:r>
              <a:rPr lang="en-US" i="1" dirty="0"/>
              <a:t> (</a:t>
            </a:r>
            <a:r>
              <a:rPr lang="en-US" i="1" dirty="0" err="1"/>
              <a:t>rječnik</a:t>
            </a:r>
            <a:r>
              <a:rPr lang="en-US" i="1" dirty="0"/>
              <a:t>). </a:t>
            </a:r>
            <a:endParaRPr lang="en-US" dirty="0"/>
          </a:p>
          <a:p>
            <a:endParaRPr lang="en-US" dirty="0"/>
          </a:p>
          <a:p>
            <a:r>
              <a:rPr lang="vi-VN" dirty="0"/>
              <a:t>Crtica se stavlja između sastavnih dijelova izraza nastalih vezivanjem riječi bliskog ili suprotnog značenja: </a:t>
            </a:r>
          </a:p>
          <a:p>
            <a:pPr marL="0" indent="0">
              <a:buNone/>
            </a:pPr>
            <a:r>
              <a:rPr lang="en-US" i="1" dirty="0" err="1"/>
              <a:t>hoću-neću</a:t>
            </a:r>
            <a:r>
              <a:rPr lang="en-US" i="1" dirty="0"/>
              <a:t>, </a:t>
            </a:r>
            <a:r>
              <a:rPr lang="en-US" i="1" dirty="0" err="1"/>
              <a:t>rekla-kazala</a:t>
            </a:r>
            <a:r>
              <a:rPr lang="en-US" i="1" dirty="0"/>
              <a:t>, gore-</a:t>
            </a:r>
            <a:r>
              <a:rPr lang="en-US" i="1" dirty="0" err="1"/>
              <a:t>dolje</a:t>
            </a:r>
            <a:r>
              <a:rPr lang="en-US" i="1" dirty="0"/>
              <a:t>, </a:t>
            </a:r>
            <a:r>
              <a:rPr lang="en-US" i="1" dirty="0" err="1"/>
              <a:t>kakav-takav</a:t>
            </a:r>
            <a:r>
              <a:rPr lang="en-US" i="1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CRTICA (-)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7328220"/>
      </p:ext>
    </p:extLst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pišu</a:t>
            </a:r>
            <a:r>
              <a:rPr lang="en-US" dirty="0"/>
              <a:t> i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err="1"/>
              <a:t>približne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i="1" dirty="0" err="1"/>
              <a:t>dva</a:t>
            </a:r>
            <a:r>
              <a:rPr lang="en-US" i="1" dirty="0"/>
              <a:t>-tri, </a:t>
            </a:r>
            <a:r>
              <a:rPr lang="en-US" i="1" dirty="0" err="1"/>
              <a:t>te</a:t>
            </a:r>
            <a:r>
              <a:rPr lang="en-US" i="1" dirty="0"/>
              <a:t> </a:t>
            </a:r>
            <a:r>
              <a:rPr lang="en-US" i="1" dirty="0" err="1"/>
              <a:t>slične</a:t>
            </a:r>
            <a:r>
              <a:rPr lang="en-US" i="1" dirty="0"/>
              <a:t> </a:t>
            </a:r>
            <a:r>
              <a:rPr lang="en-US" i="1" dirty="0" err="1"/>
              <a:t>veze</a:t>
            </a:r>
            <a:r>
              <a:rPr lang="en-US" i="1" dirty="0"/>
              <a:t> (</a:t>
            </a:r>
            <a:r>
              <a:rPr lang="en-US" i="1" dirty="0" err="1"/>
              <a:t>ljeto-dva</a:t>
            </a:r>
            <a:r>
              <a:rPr lang="en-US" i="1" dirty="0"/>
              <a:t>). </a:t>
            </a:r>
            <a:endParaRPr lang="en-US" dirty="0"/>
          </a:p>
          <a:p>
            <a:r>
              <a:rPr lang="en-US" dirty="0" err="1"/>
              <a:t>Crtica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ženskih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i="1" dirty="0" err="1"/>
              <a:t>Nasiha</a:t>
            </a:r>
            <a:r>
              <a:rPr lang="en-US" i="1" dirty="0"/>
              <a:t> </a:t>
            </a:r>
            <a:r>
              <a:rPr lang="en-US" i="1" dirty="0" err="1"/>
              <a:t>Kapidžić-Hadžić</a:t>
            </a:r>
            <a:r>
              <a:rPr lang="en-US" i="1" dirty="0"/>
              <a:t>. </a:t>
            </a:r>
            <a:endParaRPr lang="en-US" dirty="0"/>
          </a:p>
          <a:p>
            <a:endParaRPr lang="en-US" dirty="0"/>
          </a:p>
          <a:p>
            <a:r>
              <a:rPr lang="vi-VN" dirty="0"/>
              <a:t>Crtica se ne piše između imena i nadimka muških i ženskih osoba kao ni između dvostrukih prezimena muških osoba: </a:t>
            </a:r>
          </a:p>
          <a:p>
            <a:pPr marL="0" indent="0">
              <a:buNone/>
            </a:pPr>
            <a:r>
              <a:rPr lang="en-US" i="1" dirty="0" err="1"/>
              <a:t>Fadila</a:t>
            </a:r>
            <a:r>
              <a:rPr lang="en-US" i="1" dirty="0"/>
              <a:t> </a:t>
            </a:r>
            <a:r>
              <a:rPr lang="en-US" i="1" dirty="0" err="1"/>
              <a:t>Odžaković</a:t>
            </a:r>
            <a:r>
              <a:rPr lang="en-US" i="1" dirty="0"/>
              <a:t> </a:t>
            </a:r>
            <a:r>
              <a:rPr lang="en-US" i="1" dirty="0" err="1"/>
              <a:t>Žuta</a:t>
            </a:r>
            <a:r>
              <a:rPr lang="en-US" i="1" dirty="0"/>
              <a:t>, </a:t>
            </a:r>
            <a:r>
              <a:rPr lang="en-US" i="1" dirty="0" err="1"/>
              <a:t>Asim</a:t>
            </a:r>
            <a:r>
              <a:rPr lang="en-US" i="1" dirty="0"/>
              <a:t> </a:t>
            </a:r>
            <a:r>
              <a:rPr lang="en-US" i="1" dirty="0" err="1"/>
              <a:t>Ferhatović</a:t>
            </a:r>
            <a:r>
              <a:rPr lang="en-US" i="1" dirty="0"/>
              <a:t> </a:t>
            </a:r>
            <a:r>
              <a:rPr lang="en-US" i="1" dirty="0" err="1"/>
              <a:t>Hase</a:t>
            </a:r>
            <a:r>
              <a:rPr lang="en-US" i="1" dirty="0"/>
              <a:t>, </a:t>
            </a:r>
            <a:r>
              <a:rPr lang="en-US" i="1" dirty="0" err="1"/>
              <a:t>Avdo</a:t>
            </a:r>
            <a:r>
              <a:rPr lang="en-US" i="1" dirty="0"/>
              <a:t> </a:t>
            </a:r>
            <a:r>
              <a:rPr lang="en-US" i="1" dirty="0" err="1"/>
              <a:t>Karabegović</a:t>
            </a:r>
            <a:r>
              <a:rPr lang="en-US" i="1" dirty="0"/>
              <a:t> </a:t>
            </a:r>
            <a:r>
              <a:rPr lang="en-US" i="1" dirty="0" err="1"/>
              <a:t>Hasanbegov</a:t>
            </a:r>
            <a:r>
              <a:rPr lang="en-US" i="1" dirty="0"/>
              <a:t>.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Crticom</a:t>
            </a:r>
            <a:r>
              <a:rPr lang="en-US" dirty="0"/>
              <a:t> se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dijelovi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(</a:t>
            </a:r>
            <a:r>
              <a:rPr lang="en-US" dirty="0" err="1"/>
              <a:t>simbola</a:t>
            </a:r>
            <a:r>
              <a:rPr lang="en-US" dirty="0"/>
              <a:t>) i </a:t>
            </a:r>
            <a:r>
              <a:rPr lang="en-US" dirty="0" err="1"/>
              <a:t>brojki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i="1" dirty="0"/>
              <a:t>DC-9;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CRTICA (-)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4786833"/>
      </p:ext>
    </p:extLst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Zagrade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dvostruki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pravopisnim</a:t>
            </a:r>
            <a:r>
              <a:rPr lang="en-US" dirty="0"/>
              <a:t> </a:t>
            </a:r>
            <a:r>
              <a:rPr lang="en-US" dirty="0" err="1"/>
              <a:t>znakom</a:t>
            </a:r>
            <a:r>
              <a:rPr lang="en-US" dirty="0"/>
              <a:t> u </a:t>
            </a:r>
            <a:r>
              <a:rPr lang="en-US" dirty="0" err="1"/>
              <a:t>užem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umetnuto</a:t>
            </a:r>
            <a:r>
              <a:rPr lang="en-US" dirty="0"/>
              <a:t>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sporedno</a:t>
            </a:r>
            <a:r>
              <a:rPr lang="en-US" dirty="0"/>
              <a:t> </a:t>
            </a:r>
            <a:r>
              <a:rPr lang="en-US" dirty="0" err="1"/>
              <a:t>objašnjenje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, </a:t>
            </a:r>
            <a:r>
              <a:rPr lang="en-US" dirty="0" err="1"/>
              <a:t>rečenicu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njih</a:t>
            </a:r>
            <a:r>
              <a:rPr lang="bs-Latn-BA" dirty="0" smtClean="0"/>
              <a:t>.</a:t>
            </a:r>
          </a:p>
          <a:p>
            <a:r>
              <a:rPr lang="en-US" dirty="0" err="1"/>
              <a:t>Zagrade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nalaziti</a:t>
            </a:r>
            <a:r>
              <a:rPr lang="en-US" dirty="0"/>
              <a:t> u </a:t>
            </a:r>
            <a:r>
              <a:rPr lang="en-US" dirty="0" err="1"/>
              <a:t>sredini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.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rečenični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dijelu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rečenici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zagrade</a:t>
            </a:r>
            <a:r>
              <a:rPr lang="en-US" dirty="0"/>
              <a:t> </a:t>
            </a:r>
            <a:r>
              <a:rPr lang="bs-Latn-BA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ZAGRADA (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38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/>
              <a:t>Zagradama izdvajamo svoj tekst umetnut u tuđi, uz napomenu da umetnuti dio ne pripada navodu: </a:t>
            </a:r>
          </a:p>
          <a:p>
            <a:r>
              <a:rPr lang="vi-VN" i="1" dirty="0"/>
              <a:t>Hasanaginica je, međutim, ostala na tom tlu (poslije progona Bošnjaka iz Imotske krajine, nap. naša) i počela svoj novi život. (A. Peco, Neki problemi „Hasanaginice“ sa posebnim osvrtom na njenu osnovnu varijantu) </a:t>
            </a:r>
            <a:endParaRPr lang="vi-VN" dirty="0"/>
          </a:p>
          <a:p>
            <a:r>
              <a:rPr lang="en-US" dirty="0"/>
              <a:t>U </a:t>
            </a:r>
            <a:r>
              <a:rPr lang="en-US" dirty="0" err="1"/>
              <a:t>tekstovima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namjene</a:t>
            </a:r>
            <a:r>
              <a:rPr lang="en-US" dirty="0"/>
              <a:t> </a:t>
            </a:r>
            <a:r>
              <a:rPr lang="en-US" dirty="0" err="1"/>
              <a:t>zagrade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označavanje</a:t>
            </a:r>
            <a:r>
              <a:rPr lang="en-US" dirty="0"/>
              <a:t> </a:t>
            </a:r>
            <a:r>
              <a:rPr lang="en-US" dirty="0" err="1"/>
              <a:t>dvostrukih</a:t>
            </a:r>
            <a:r>
              <a:rPr lang="en-US" dirty="0"/>
              <a:t> </a:t>
            </a:r>
            <a:r>
              <a:rPr lang="en-US" dirty="0" err="1"/>
              <a:t>likova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i </a:t>
            </a:r>
            <a:r>
              <a:rPr lang="en-US" dirty="0" err="1"/>
              <a:t>oblika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i="1" dirty="0" err="1"/>
              <a:t>akcen</a:t>
            </a:r>
            <a:r>
              <a:rPr lang="en-US" i="1" dirty="0"/>
              <a:t>(a)t, </a:t>
            </a:r>
            <a:r>
              <a:rPr lang="en-US" i="1" dirty="0" err="1"/>
              <a:t>lijepog</a:t>
            </a:r>
            <a:r>
              <a:rPr lang="en-US" i="1" dirty="0"/>
              <a:t>(a), </a:t>
            </a:r>
            <a:r>
              <a:rPr lang="en-US" i="1" dirty="0" err="1"/>
              <a:t>sto</a:t>
            </a:r>
            <a:r>
              <a:rPr lang="en-US" i="1" dirty="0"/>
              <a:t>(l)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dirty="0"/>
              <a:t>(to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i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upotrebljavaju</a:t>
            </a:r>
            <a:r>
              <a:rPr lang="en-US" dirty="0"/>
              <a:t> u </a:t>
            </a:r>
            <a:r>
              <a:rPr lang="en-US" dirty="0" err="1"/>
              <a:t>likovima</a:t>
            </a:r>
            <a:r>
              <a:rPr lang="en-US" dirty="0"/>
              <a:t> </a:t>
            </a:r>
            <a:r>
              <a:rPr lang="en-US" dirty="0" err="1"/>
              <a:t>akcenat</a:t>
            </a:r>
            <a:r>
              <a:rPr lang="en-US" dirty="0"/>
              <a:t> i </a:t>
            </a:r>
            <a:r>
              <a:rPr lang="en-US" dirty="0" err="1"/>
              <a:t>akcent</a:t>
            </a:r>
            <a:r>
              <a:rPr lang="en-US" dirty="0"/>
              <a:t>, </a:t>
            </a:r>
            <a:r>
              <a:rPr lang="en-US" dirty="0" err="1"/>
              <a:t>lijepog</a:t>
            </a:r>
            <a:r>
              <a:rPr lang="en-US" dirty="0"/>
              <a:t> i </a:t>
            </a:r>
            <a:r>
              <a:rPr lang="en-US" dirty="0" err="1"/>
              <a:t>lijepoga</a:t>
            </a:r>
            <a:r>
              <a:rPr lang="en-US" dirty="0"/>
              <a:t>, </a:t>
            </a:r>
            <a:r>
              <a:rPr lang="en-US" dirty="0" err="1"/>
              <a:t>stolni</a:t>
            </a:r>
            <a:r>
              <a:rPr lang="en-US" dirty="0"/>
              <a:t> i </a:t>
            </a:r>
            <a:r>
              <a:rPr lang="en-US" dirty="0" err="1"/>
              <a:t>stoni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ZAGRADA (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461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840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BOSANSKI JEZIK I KNJIŽEVNOST VII razred</vt:lpstr>
      <vt:lpstr>CRTA ( – ) </vt:lpstr>
      <vt:lpstr>CRTA ( – ) </vt:lpstr>
      <vt:lpstr>CRTA ( – ) </vt:lpstr>
      <vt:lpstr>CRTA ( – ) </vt:lpstr>
      <vt:lpstr>CRTICA (-) </vt:lpstr>
      <vt:lpstr>CRTICA (-) </vt:lpstr>
      <vt:lpstr>ZAGRADA ( ) </vt:lpstr>
      <vt:lpstr>ZAGRADA ( ) </vt:lpstr>
      <vt:lpstr>Obnovimo zajedno!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 I KNJIŽEVNOST VII razred</dc:title>
  <dc:creator>Dino Lotinac</dc:creator>
  <cp:lastModifiedBy>elitePC</cp:lastModifiedBy>
  <cp:revision>4</cp:revision>
  <dcterms:created xsi:type="dcterms:W3CDTF">2020-03-16T16:38:52Z</dcterms:created>
  <dcterms:modified xsi:type="dcterms:W3CDTF">2020-03-16T22:53:57Z</dcterms:modified>
</cp:coreProperties>
</file>