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1" autoAdjust="0"/>
    <p:restoredTop sz="94638" autoAdjust="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D5E642-6B4D-4DED-9275-12B3AC451800}" type="datetimeFigureOut">
              <a:rPr lang="en-US" smtClean="0"/>
              <a:pPr/>
              <a:t>19-Mar-20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6E5107-0E11-4145-A142-6721D8516E1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6E5107-0E11-4145-A142-6721D8516E16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D0D78-0397-4F49-B0DD-5E2724CA11E4}" type="datetimeFigureOut">
              <a:rPr lang="en-US" smtClean="0"/>
              <a:pPr/>
              <a:t>19-Mar-20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D6377-42F8-4BA9-ACB6-1722EC9A4A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D0D78-0397-4F49-B0DD-5E2724CA11E4}" type="datetimeFigureOut">
              <a:rPr lang="en-US" smtClean="0"/>
              <a:pPr/>
              <a:t>19-Mar-20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D6377-42F8-4BA9-ACB6-1722EC9A4A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D0D78-0397-4F49-B0DD-5E2724CA11E4}" type="datetimeFigureOut">
              <a:rPr lang="en-US" smtClean="0"/>
              <a:pPr/>
              <a:t>19-Mar-20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D6377-42F8-4BA9-ACB6-1722EC9A4A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D0D78-0397-4F49-B0DD-5E2724CA11E4}" type="datetimeFigureOut">
              <a:rPr lang="en-US" smtClean="0"/>
              <a:pPr/>
              <a:t>19-Mar-20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D6377-42F8-4BA9-ACB6-1722EC9A4A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D0D78-0397-4F49-B0DD-5E2724CA11E4}" type="datetimeFigureOut">
              <a:rPr lang="en-US" smtClean="0"/>
              <a:pPr/>
              <a:t>19-Mar-20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D6377-42F8-4BA9-ACB6-1722EC9A4A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D0D78-0397-4F49-B0DD-5E2724CA11E4}" type="datetimeFigureOut">
              <a:rPr lang="en-US" smtClean="0"/>
              <a:pPr/>
              <a:t>19-Mar-20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D6377-42F8-4BA9-ACB6-1722EC9A4A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D0D78-0397-4F49-B0DD-5E2724CA11E4}" type="datetimeFigureOut">
              <a:rPr lang="en-US" smtClean="0"/>
              <a:pPr/>
              <a:t>19-Mar-20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D6377-42F8-4BA9-ACB6-1722EC9A4A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D0D78-0397-4F49-B0DD-5E2724CA11E4}" type="datetimeFigureOut">
              <a:rPr lang="en-US" smtClean="0"/>
              <a:pPr/>
              <a:t>19-Mar-20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D6377-42F8-4BA9-ACB6-1722EC9A4A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D0D78-0397-4F49-B0DD-5E2724CA11E4}" type="datetimeFigureOut">
              <a:rPr lang="en-US" smtClean="0"/>
              <a:pPr/>
              <a:t>19-Mar-20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D6377-42F8-4BA9-ACB6-1722EC9A4A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D0D78-0397-4F49-B0DD-5E2724CA11E4}" type="datetimeFigureOut">
              <a:rPr lang="en-US" smtClean="0"/>
              <a:pPr/>
              <a:t>19-Mar-20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D6377-42F8-4BA9-ACB6-1722EC9A4A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D0D78-0397-4F49-B0DD-5E2724CA11E4}" type="datetimeFigureOut">
              <a:rPr lang="en-US" smtClean="0"/>
              <a:pPr/>
              <a:t>19-Mar-20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61D6377-42F8-4BA9-ACB6-1722EC9A4A5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66D0D78-0397-4F49-B0DD-5E2724CA11E4}" type="datetimeFigureOut">
              <a:rPr lang="en-US" smtClean="0"/>
              <a:pPr/>
              <a:t>19-Mar-20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61D6377-42F8-4BA9-ACB6-1722EC9A4A55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Reisa\Desktop\Reisa.m4a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85800"/>
            <a:ext cx="7772400" cy="914400"/>
          </a:xfrm>
        </p:spPr>
        <p:txBody>
          <a:bodyPr>
            <a:normAutofit/>
          </a:bodyPr>
          <a:lstStyle/>
          <a:p>
            <a:pPr algn="l"/>
            <a:r>
              <a:rPr lang="en-US" sz="3200" dirty="0" smtClean="0"/>
              <a:t>           BOSANSKI </a:t>
            </a:r>
            <a:r>
              <a:rPr lang="en-US" sz="3200" dirty="0" smtClean="0"/>
              <a:t>JEZIK I KNJI</a:t>
            </a:r>
            <a:r>
              <a:rPr lang="bs-Latn-BA" sz="3200" dirty="0"/>
              <a:t>Ž</a:t>
            </a:r>
            <a:r>
              <a:rPr lang="bs-Latn-BA" sz="3200" dirty="0" smtClean="0"/>
              <a:t>EVNOST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2286000"/>
            <a:ext cx="7924800" cy="3429000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bs-Latn-BA" b="1" dirty="0" smtClean="0"/>
              <a:t>VIII razred </a:t>
            </a:r>
            <a:endParaRPr lang="en-US" b="1" dirty="0" smtClean="0"/>
          </a:p>
          <a:p>
            <a:endParaRPr lang="en-US" b="1" i="1" dirty="0" smtClean="0"/>
          </a:p>
          <a:p>
            <a:r>
              <a:rPr lang="bs-Latn-BA" b="1" i="1" dirty="0" smtClean="0"/>
              <a:t> </a:t>
            </a:r>
            <a:endParaRPr lang="bs-Latn-BA" b="1" i="1" dirty="0" smtClean="0"/>
          </a:p>
          <a:p>
            <a:endParaRPr lang="bs-Latn-BA" sz="4000" b="1" i="1" dirty="0" smtClean="0"/>
          </a:p>
          <a:p>
            <a:pPr algn="ctr"/>
            <a:r>
              <a:rPr lang="bs-Latn-BA" sz="4000" b="1" i="1" dirty="0" smtClean="0"/>
              <a:t>Kćerka grobara Tufa</a:t>
            </a:r>
          </a:p>
          <a:p>
            <a:endParaRPr lang="bs-Latn-BA" dirty="0"/>
          </a:p>
          <a:p>
            <a:r>
              <a:rPr lang="bs-Latn-BA" dirty="0" smtClean="0"/>
              <a:t>       </a:t>
            </a:r>
            <a:r>
              <a:rPr lang="bs-Latn-BA" i="1" dirty="0" smtClean="0"/>
              <a:t>Fatima Pelesić Muminović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pPr algn="ctr"/>
            <a:r>
              <a:rPr lang="bs-Latn-BA" dirty="0" smtClean="0"/>
              <a:t>Bilješke o piscu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14400"/>
            <a:ext cx="9144000" cy="5943600"/>
          </a:xfrm>
        </p:spPr>
        <p:txBody>
          <a:bodyPr>
            <a:normAutofit/>
          </a:bodyPr>
          <a:lstStyle/>
          <a:p>
            <a:r>
              <a:rPr lang="bs-Latn-BA" dirty="0" smtClean="0"/>
              <a:t>Fatima Pelesić Muminovic rodjena je 1956.godine u Trijebinama(Sjenica</a:t>
            </a:r>
            <a:r>
              <a:rPr lang="bs-Latn-BA" dirty="0" smtClean="0"/>
              <a:t>).</a:t>
            </a:r>
            <a:r>
              <a:rPr lang="en-US" dirty="0" smtClean="0"/>
              <a:t> </a:t>
            </a:r>
            <a:r>
              <a:rPr lang="bs-Latn-BA" dirty="0" smtClean="0"/>
              <a:t>Školovanje </a:t>
            </a:r>
            <a:r>
              <a:rPr lang="bs-Latn-BA" dirty="0" smtClean="0"/>
              <a:t>je započela u Novom Pazaru</a:t>
            </a:r>
            <a:r>
              <a:rPr lang="bs-Latn-BA" dirty="0" smtClean="0"/>
              <a:t>,</a:t>
            </a:r>
            <a:r>
              <a:rPr lang="en-US" dirty="0" smtClean="0"/>
              <a:t> </a:t>
            </a:r>
            <a:r>
              <a:rPr lang="bs-Latn-BA" dirty="0" smtClean="0"/>
              <a:t>a </a:t>
            </a:r>
            <a:r>
              <a:rPr lang="bs-Latn-BA" dirty="0" smtClean="0"/>
              <a:t>nastavila </a:t>
            </a:r>
            <a:r>
              <a:rPr lang="bs-Latn-BA" dirty="0" smtClean="0"/>
              <a:t>studije  </a:t>
            </a:r>
            <a:r>
              <a:rPr lang="bs-Latn-BA" dirty="0" smtClean="0"/>
              <a:t>književnosti i jezika na filozofskom fakultetu u Sarajevu</a:t>
            </a:r>
            <a:r>
              <a:rPr lang="bs-Latn-BA" dirty="0" smtClean="0"/>
              <a:t>.</a:t>
            </a:r>
            <a:r>
              <a:rPr lang="en-US" dirty="0" smtClean="0"/>
              <a:t> </a:t>
            </a:r>
            <a:r>
              <a:rPr lang="bs-Latn-BA" dirty="0" smtClean="0"/>
              <a:t>Magistrirala </a:t>
            </a:r>
            <a:r>
              <a:rPr lang="bs-Latn-BA" dirty="0" smtClean="0"/>
              <a:t>je iz područja filologije na filozofskom fakultetu u Zagrebu</a:t>
            </a:r>
            <a:r>
              <a:rPr lang="bs-Latn-BA" dirty="0" smtClean="0"/>
              <a:t>.</a:t>
            </a:r>
            <a:r>
              <a:rPr lang="en-US" dirty="0" smtClean="0"/>
              <a:t> </a:t>
            </a:r>
            <a:r>
              <a:rPr lang="bs-Latn-BA" dirty="0" smtClean="0"/>
              <a:t>Pjesme </a:t>
            </a:r>
            <a:r>
              <a:rPr lang="bs-Latn-BA" dirty="0" smtClean="0"/>
              <a:t>i pripovijetke zasupljene su joj u raznim antologijama</a:t>
            </a:r>
            <a:r>
              <a:rPr lang="bs-Latn-BA" dirty="0" smtClean="0"/>
              <a:t>.</a:t>
            </a:r>
            <a:r>
              <a:rPr lang="en-US" dirty="0" smtClean="0"/>
              <a:t> </a:t>
            </a:r>
            <a:r>
              <a:rPr lang="bs-Latn-BA" dirty="0" smtClean="0"/>
              <a:t>Objavila </a:t>
            </a:r>
            <a:r>
              <a:rPr lang="bs-Latn-BA" dirty="0" smtClean="0"/>
              <a:t>je zbirke pjesama: </a:t>
            </a:r>
            <a:r>
              <a:rPr lang="bs-Latn-BA" b="1" i="1" dirty="0" smtClean="0"/>
              <a:t>Nado</a:t>
            </a:r>
            <a:r>
              <a:rPr lang="bs-Latn-BA" dirty="0" smtClean="0"/>
              <a:t>(1985),</a:t>
            </a:r>
            <a:r>
              <a:rPr lang="bs-Latn-BA" b="1" i="1" dirty="0" smtClean="0"/>
              <a:t>Vesele i </a:t>
            </a:r>
            <a:r>
              <a:rPr lang="bs-Latn-BA" b="1" i="1" dirty="0" smtClean="0"/>
              <a:t>mrtve</a:t>
            </a:r>
            <a:r>
              <a:rPr lang="en-US" b="1" i="1" dirty="0" smtClean="0"/>
              <a:t> </a:t>
            </a:r>
            <a:r>
              <a:rPr lang="bs-Latn-BA" dirty="0" smtClean="0"/>
              <a:t>(</a:t>
            </a:r>
            <a:r>
              <a:rPr lang="bs-Latn-BA" dirty="0" smtClean="0"/>
              <a:t>1988</a:t>
            </a:r>
            <a:r>
              <a:rPr lang="bs-Latn-BA" dirty="0" smtClean="0"/>
              <a:t>),</a:t>
            </a:r>
            <a:r>
              <a:rPr lang="en-US" dirty="0" smtClean="0"/>
              <a:t> </a:t>
            </a:r>
            <a:r>
              <a:rPr lang="bs-Latn-BA" b="1" i="1" dirty="0" smtClean="0"/>
              <a:t>Ime</a:t>
            </a:r>
            <a:r>
              <a:rPr lang="bs-Latn-BA" dirty="0" smtClean="0"/>
              <a:t>(1995),</a:t>
            </a:r>
            <a:r>
              <a:rPr lang="en-US" dirty="0" smtClean="0"/>
              <a:t> </a:t>
            </a:r>
            <a:r>
              <a:rPr lang="bs-Latn-BA" b="1" i="1" dirty="0" smtClean="0"/>
              <a:t>Nit</a:t>
            </a:r>
            <a:r>
              <a:rPr lang="bs-Latn-BA" dirty="0" smtClean="0"/>
              <a:t> </a:t>
            </a:r>
            <a:r>
              <a:rPr lang="bs-Latn-BA" b="1" i="1" dirty="0" smtClean="0"/>
              <a:t>istine</a:t>
            </a:r>
            <a:r>
              <a:rPr lang="bs-Latn-BA" dirty="0" smtClean="0"/>
              <a:t>(2007</a:t>
            </a:r>
            <a:r>
              <a:rPr lang="bs-Latn-BA" dirty="0" smtClean="0"/>
              <a:t>).</a:t>
            </a:r>
            <a:r>
              <a:rPr lang="en-US" dirty="0" smtClean="0"/>
              <a:t> </a:t>
            </a:r>
            <a:r>
              <a:rPr lang="bs-Latn-BA" dirty="0" smtClean="0"/>
              <a:t>Za </a:t>
            </a:r>
            <a:r>
              <a:rPr lang="bs-Latn-BA" dirty="0" smtClean="0"/>
              <a:t>zbirku pripovijedaka </a:t>
            </a:r>
            <a:r>
              <a:rPr lang="bs-Latn-BA" b="1" i="1" dirty="0" smtClean="0"/>
              <a:t>Preko glave </a:t>
            </a:r>
            <a:r>
              <a:rPr lang="bs-Latn-BA" dirty="0" smtClean="0"/>
              <a:t>dobila je </a:t>
            </a:r>
            <a:r>
              <a:rPr lang="bs-Latn-BA" b="1" i="1" dirty="0" smtClean="0"/>
              <a:t>Nagradu Isak Samokovlija </a:t>
            </a:r>
            <a:r>
              <a:rPr lang="bs-Latn-BA" dirty="0" smtClean="0"/>
              <a:t>1986.</a:t>
            </a:r>
            <a:r>
              <a:rPr lang="en-US" dirty="0" smtClean="0"/>
              <a:t> </a:t>
            </a:r>
            <a:r>
              <a:rPr lang="bs-Latn-BA" dirty="0" smtClean="0"/>
              <a:t>godine.</a:t>
            </a:r>
            <a:r>
              <a:rPr lang="en-US" dirty="0" smtClean="0"/>
              <a:t> </a:t>
            </a:r>
            <a:r>
              <a:rPr lang="bs-Latn-BA" dirty="0" smtClean="0"/>
              <a:t>Živi </a:t>
            </a:r>
            <a:r>
              <a:rPr lang="bs-Latn-BA" dirty="0" smtClean="0"/>
              <a:t>i radi u Sarajevu,član je </a:t>
            </a:r>
            <a:r>
              <a:rPr lang="bs-Latn-BA" i="1" dirty="0" smtClean="0"/>
              <a:t>Društva pisaca </a:t>
            </a:r>
            <a:r>
              <a:rPr lang="bs-Latn-BA" dirty="0" smtClean="0"/>
              <a:t>BiH.</a:t>
            </a:r>
            <a:endParaRPr lang="en-US" dirty="0"/>
          </a:p>
        </p:txBody>
      </p:sp>
      <p:pic>
        <p:nvPicPr>
          <p:cNvPr id="2050" name="Picture 2" descr="C:\Users\Reisa\Desktop\th (4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638800" y="5029200"/>
            <a:ext cx="2247900" cy="16573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53400" cy="792162"/>
          </a:xfrm>
        </p:spPr>
        <p:txBody>
          <a:bodyPr>
            <a:normAutofit fontScale="90000"/>
          </a:bodyPr>
          <a:lstStyle/>
          <a:p>
            <a:pPr algn="ctr"/>
            <a:r>
              <a:rPr lang="bs-Latn-BA" dirty="0" smtClean="0"/>
              <a:t>Uradi sam(pitanja i zadaci)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371600"/>
            <a:ext cx="8839200" cy="5257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bs-Latn-BA" dirty="0" smtClean="0"/>
              <a:t>-Šta je povod intimnog raspoloženja lirskog subjekta u ovoj pjesmi?</a:t>
            </a:r>
          </a:p>
          <a:p>
            <a:pPr>
              <a:buNone/>
            </a:pPr>
            <a:r>
              <a:rPr lang="bs-Latn-BA" dirty="0" smtClean="0"/>
              <a:t>-Iz kojih osjećanja je potekla pjesma:radosti,čežnje,patnje,bolne spoznaje o tragičnoj sudbini kćerke grobara Tufe?</a:t>
            </a:r>
          </a:p>
          <a:p>
            <a:pPr>
              <a:buNone/>
            </a:pPr>
            <a:r>
              <a:rPr lang="bs-Latn-BA" dirty="0" smtClean="0"/>
              <a:t>-Objasnite težinu djevojačke kletve: ”sreće ni za lijeka/radosti ni za oko.”</a:t>
            </a:r>
          </a:p>
          <a:p>
            <a:pPr>
              <a:buNone/>
            </a:pPr>
            <a:r>
              <a:rPr lang="bs-Latn-BA" dirty="0" smtClean="0"/>
              <a:t>-Kojim osjećajnim tonom je prožeta djevojačka kletva?</a:t>
            </a:r>
          </a:p>
          <a:p>
            <a:pPr>
              <a:buNone/>
            </a:pPr>
            <a:r>
              <a:rPr lang="bs-Latn-BA" dirty="0" smtClean="0"/>
              <a:t>-Kakav je odgovor mladića na  beskrajnu ljubav djevojke?(potkrijepi navodjenjem odlomka iz pjesme)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s-Latn-BA" dirty="0" smtClean="0"/>
              <a:t>Na kakav korak se odlučila ostavljena djevojka?</a:t>
            </a:r>
          </a:p>
          <a:p>
            <a:r>
              <a:rPr lang="bs-Latn-BA" dirty="0" smtClean="0"/>
              <a:t>Pronađite stihove iz pjesme koji otkrivaju saosjećanje prirode sa tragičnom sudbinom djevojke.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/>
          <a:lstStyle/>
          <a:p>
            <a:pPr algn="ctr">
              <a:buNone/>
            </a:pPr>
            <a:r>
              <a:rPr lang="bs-Latn-BA" sz="4800" dirty="0"/>
              <a:t> </a:t>
            </a:r>
            <a:r>
              <a:rPr lang="bs-Latn-BA" sz="4800" dirty="0" smtClean="0"/>
              <a:t>            </a:t>
            </a:r>
          </a:p>
          <a:p>
            <a:pPr>
              <a:buNone/>
            </a:pPr>
            <a:endParaRPr lang="bs-Latn-BA" sz="4800" dirty="0"/>
          </a:p>
          <a:p>
            <a:pPr algn="ctr">
              <a:buNone/>
            </a:pPr>
            <a:r>
              <a:rPr lang="bs-Latn-BA" sz="4800" dirty="0" smtClean="0"/>
              <a:t>HVALA NA PAŽNJI!</a:t>
            </a:r>
            <a:endParaRPr lang="bs-Latn-BA" sz="4800" dirty="0"/>
          </a:p>
          <a:p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bs-Latn-BA" sz="4000" i="1" dirty="0" smtClean="0"/>
              <a:t>Kćerka grobara Tufa</a:t>
            </a:r>
            <a:endParaRPr lang="en-US" sz="40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763000" cy="4525963"/>
          </a:xfrm>
        </p:spPr>
        <p:txBody>
          <a:bodyPr numCol="2">
            <a:normAutofit/>
          </a:bodyPr>
          <a:lstStyle/>
          <a:p>
            <a:pPr lvl="2" algn="just">
              <a:lnSpc>
                <a:spcPct val="120000"/>
              </a:lnSpc>
              <a:buNone/>
            </a:pPr>
            <a:r>
              <a:rPr lang="bs-Latn-BA" sz="2000" i="1" dirty="0" smtClean="0"/>
              <a:t>I zemljom po grudima</a:t>
            </a:r>
          </a:p>
          <a:p>
            <a:pPr lvl="2" algn="just">
              <a:lnSpc>
                <a:spcPct val="120000"/>
              </a:lnSpc>
              <a:buNone/>
            </a:pPr>
            <a:r>
              <a:rPr lang="bs-Latn-BA" sz="2000" i="1" dirty="0"/>
              <a:t>p</a:t>
            </a:r>
            <a:r>
              <a:rPr lang="bs-Latn-BA" sz="2000" i="1" dirty="0" smtClean="0"/>
              <a:t>ut voljenom klela</a:t>
            </a:r>
          </a:p>
          <a:p>
            <a:pPr lvl="2" algn="just">
              <a:lnSpc>
                <a:spcPct val="120000"/>
              </a:lnSpc>
              <a:buNone/>
            </a:pPr>
            <a:endParaRPr lang="bs-Latn-BA" sz="2000" i="1" dirty="0" smtClean="0"/>
          </a:p>
          <a:p>
            <a:pPr lvl="2" algn="just">
              <a:lnSpc>
                <a:spcPct val="120000"/>
              </a:lnSpc>
              <a:buNone/>
            </a:pPr>
            <a:r>
              <a:rPr lang="bs-Latn-BA" sz="2000" i="1" dirty="0"/>
              <a:t>s</a:t>
            </a:r>
            <a:r>
              <a:rPr lang="bs-Latn-BA" sz="2000" i="1" dirty="0" smtClean="0"/>
              <a:t>reće ni za lijeka </a:t>
            </a:r>
          </a:p>
          <a:p>
            <a:pPr lvl="2" algn="just">
              <a:lnSpc>
                <a:spcPct val="120000"/>
              </a:lnSpc>
              <a:buNone/>
            </a:pPr>
            <a:r>
              <a:rPr lang="bs-Latn-BA" sz="2000" i="1" dirty="0"/>
              <a:t>r</a:t>
            </a:r>
            <a:r>
              <a:rPr lang="bs-Latn-BA" sz="2000" i="1" dirty="0" smtClean="0"/>
              <a:t>adosti ni za lijeka</a:t>
            </a:r>
          </a:p>
          <a:p>
            <a:pPr lvl="2" algn="just">
              <a:lnSpc>
                <a:spcPct val="120000"/>
              </a:lnSpc>
              <a:buNone/>
            </a:pPr>
            <a:endParaRPr lang="bs-Latn-BA" sz="2000" i="1" dirty="0" smtClean="0"/>
          </a:p>
          <a:p>
            <a:pPr lvl="2" algn="just">
              <a:lnSpc>
                <a:spcPct val="120000"/>
              </a:lnSpc>
              <a:buNone/>
            </a:pPr>
            <a:r>
              <a:rPr lang="bs-Latn-BA" sz="2000" i="1" dirty="0" smtClean="0"/>
              <a:t>Ipak drugu ljubav </a:t>
            </a:r>
          </a:p>
          <a:p>
            <a:pPr lvl="2" algn="just">
              <a:lnSpc>
                <a:spcPct val="120000"/>
              </a:lnSpc>
              <a:buNone/>
            </a:pPr>
            <a:r>
              <a:rPr lang="bs-Latn-BA" sz="2000" i="1" dirty="0" smtClean="0"/>
              <a:t>Uz njedra svoja</a:t>
            </a:r>
          </a:p>
          <a:p>
            <a:pPr lvl="2" algn="just">
              <a:lnSpc>
                <a:spcPct val="120000"/>
              </a:lnSpc>
              <a:buNone/>
            </a:pPr>
            <a:r>
              <a:rPr lang="bs-Latn-BA" sz="2000" i="1" dirty="0" smtClean="0"/>
              <a:t>Njen dragi privi</a:t>
            </a:r>
          </a:p>
          <a:p>
            <a:pPr lvl="2" algn="just">
              <a:lnSpc>
                <a:spcPct val="120000"/>
              </a:lnSpc>
              <a:buNone/>
            </a:pPr>
            <a:endParaRPr lang="bs-Latn-BA" sz="2000" i="1" dirty="0" smtClean="0"/>
          </a:p>
          <a:p>
            <a:pPr lvl="2" algn="just">
              <a:lnSpc>
                <a:spcPct val="120000"/>
              </a:lnSpc>
              <a:buNone/>
            </a:pPr>
            <a:r>
              <a:rPr lang="bs-Latn-BA" sz="2000" i="1" dirty="0" smtClean="0"/>
              <a:t>Ona oprost od svega nađe</a:t>
            </a:r>
          </a:p>
          <a:p>
            <a:pPr lvl="2" algn="just">
              <a:lnSpc>
                <a:spcPct val="120000"/>
              </a:lnSpc>
              <a:buNone/>
            </a:pPr>
            <a:endParaRPr lang="bs-Latn-BA" sz="2000" i="1" dirty="0" smtClean="0"/>
          </a:p>
          <a:p>
            <a:pPr lvl="2" algn="just">
              <a:lnSpc>
                <a:spcPct val="120000"/>
              </a:lnSpc>
              <a:buNone/>
            </a:pPr>
            <a:r>
              <a:rPr lang="bs-Latn-BA" sz="2000" i="1" dirty="0" smtClean="0"/>
              <a:t>Kćerka grobara Tufa</a:t>
            </a:r>
          </a:p>
          <a:p>
            <a:pPr lvl="2" algn="just">
              <a:lnSpc>
                <a:spcPct val="120000"/>
              </a:lnSpc>
              <a:buNone/>
            </a:pPr>
            <a:r>
              <a:rPr lang="bs-Latn-BA" sz="2000" i="1" dirty="0" smtClean="0"/>
              <a:t>niz rijeku nadošlu tekla</a:t>
            </a:r>
          </a:p>
          <a:p>
            <a:pPr lvl="2" algn="just">
              <a:lnSpc>
                <a:spcPct val="120000"/>
              </a:lnSpc>
              <a:buNone/>
            </a:pPr>
            <a:r>
              <a:rPr lang="bs-Latn-BA" sz="2000" i="1" dirty="0" smtClean="0"/>
              <a:t>za njom se brda slijevala</a:t>
            </a:r>
          </a:p>
          <a:p>
            <a:pPr lvl="2" algn="just">
              <a:lnSpc>
                <a:spcPct val="120000"/>
              </a:lnSpc>
              <a:buNone/>
            </a:pPr>
            <a:r>
              <a:rPr lang="bs-Latn-BA" sz="2000" i="1" dirty="0" smtClean="0"/>
              <a:t>Jeku</a:t>
            </a:r>
          </a:p>
          <a:p>
            <a:pPr lvl="2" algn="just">
              <a:lnSpc>
                <a:spcPct val="120000"/>
              </a:lnSpc>
              <a:buNone/>
            </a:pPr>
            <a:endParaRPr lang="bs-Latn-BA" sz="2000" dirty="0"/>
          </a:p>
          <a:p>
            <a:pPr lvl="2" algn="just">
              <a:lnSpc>
                <a:spcPct val="120000"/>
              </a:lnSpc>
              <a:buNone/>
            </a:pPr>
            <a:endParaRPr lang="bs-Latn-BA" sz="2000" dirty="0" smtClean="0"/>
          </a:p>
          <a:p>
            <a:pPr lvl="2" algn="just">
              <a:lnSpc>
                <a:spcPct val="120000"/>
              </a:lnSpc>
              <a:buNone/>
            </a:pPr>
            <a:r>
              <a:rPr lang="bs-Latn-BA" sz="2000" i="1" dirty="0" smtClean="0"/>
              <a:t>Fatima Pelesić Muminović</a:t>
            </a:r>
            <a:endParaRPr lang="bs-Latn-BA" sz="2000" i="1" dirty="0"/>
          </a:p>
          <a:p>
            <a:pPr lvl="2" algn="just">
              <a:buNone/>
            </a:pPr>
            <a:endParaRPr lang="bs-Latn-BA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bs-Latn-BA" sz="3200" dirty="0" smtClean="0"/>
              <a:t>Poslušajmo sada i audio zapis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bs-Latn-BA" dirty="0"/>
              <a:t> </a:t>
            </a:r>
            <a:r>
              <a:rPr lang="bs-Latn-BA" dirty="0" smtClean="0"/>
              <a:t>                </a:t>
            </a:r>
            <a:endParaRPr lang="en-US" dirty="0" smtClean="0"/>
          </a:p>
          <a:p>
            <a:pPr>
              <a:buNone/>
            </a:pPr>
            <a:endParaRPr lang="bs-Latn-BA" dirty="0" smtClean="0"/>
          </a:p>
          <a:p>
            <a:pPr>
              <a:buNone/>
            </a:pPr>
            <a:r>
              <a:rPr lang="bs-Latn-BA" dirty="0"/>
              <a:t> </a:t>
            </a:r>
            <a:r>
              <a:rPr lang="bs-Latn-BA" dirty="0" smtClean="0"/>
              <a:t>                  </a:t>
            </a:r>
            <a:r>
              <a:rPr lang="en-US" dirty="0" smtClean="0"/>
              <a:t>           </a:t>
            </a:r>
          </a:p>
          <a:p>
            <a:pPr>
              <a:buNone/>
            </a:pPr>
            <a:endParaRPr lang="en-US" dirty="0" smtClean="0"/>
          </a:p>
          <a:p>
            <a:pPr algn="ctr">
              <a:buNone/>
            </a:pPr>
            <a:r>
              <a:rPr lang="bs-Latn-BA" dirty="0" smtClean="0"/>
              <a:t> Kćerka </a:t>
            </a:r>
            <a:r>
              <a:rPr lang="bs-Latn-BA" dirty="0" smtClean="0"/>
              <a:t>grobara Tufa</a:t>
            </a:r>
          </a:p>
          <a:p>
            <a:pPr>
              <a:buNone/>
            </a:pPr>
            <a:endParaRPr lang="bs-Latn-BA" dirty="0"/>
          </a:p>
          <a:p>
            <a:pPr>
              <a:buNone/>
            </a:pPr>
            <a:endParaRPr lang="bs-Latn-BA" dirty="0" smtClean="0"/>
          </a:p>
          <a:p>
            <a:pPr>
              <a:buNone/>
            </a:pPr>
            <a:endParaRPr lang="bs-Latn-BA" dirty="0"/>
          </a:p>
          <a:p>
            <a:pPr>
              <a:buNone/>
            </a:pPr>
            <a:r>
              <a:rPr lang="bs-Latn-BA" dirty="0" smtClean="0"/>
              <a:t>                       </a:t>
            </a:r>
            <a:r>
              <a:rPr lang="bs-Latn-BA" dirty="0" smtClean="0"/>
              <a:t>  </a:t>
            </a:r>
            <a:r>
              <a:rPr lang="bs-Latn-BA" i="1" dirty="0" smtClean="0"/>
              <a:t>Fatima </a:t>
            </a:r>
            <a:r>
              <a:rPr lang="bs-Latn-BA" i="1" dirty="0" smtClean="0"/>
              <a:t>Pelesić Muminović</a:t>
            </a:r>
            <a:endParaRPr lang="bs-Latn-BA" i="1" dirty="0" smtClean="0"/>
          </a:p>
        </p:txBody>
      </p:sp>
      <p:pic>
        <p:nvPicPr>
          <p:cNvPr id="5" name="Reisa.m4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/>
          <a:stretch>
            <a:fillRect/>
          </a:stretch>
        </p:blipFill>
        <p:spPr>
          <a:xfrm>
            <a:off x="3810000" y="2362200"/>
            <a:ext cx="1447800" cy="1143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pPr algn="ctr"/>
            <a:r>
              <a:rPr lang="bs-Latn-BA" sz="4000" dirty="0" smtClean="0"/>
              <a:t>Podsjetimo se 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458200" cy="4754563"/>
          </a:xfrm>
        </p:spPr>
        <p:txBody>
          <a:bodyPr>
            <a:noAutofit/>
          </a:bodyPr>
          <a:lstStyle/>
          <a:p>
            <a:r>
              <a:rPr lang="bs-Latn-BA" dirty="0" smtClean="0"/>
              <a:t>Učili ste da se lirska poezija dijeli na: </a:t>
            </a:r>
            <a:r>
              <a:rPr lang="bs-Latn-BA" b="1" dirty="0" smtClean="0">
                <a:solidFill>
                  <a:srgbClr val="FF0000"/>
                </a:solidFill>
              </a:rPr>
              <a:t>ljubavne pesme,elegije,opisne(deskriptivne),epigrame,socijalne,satirične,ode,himne, ditirambe i rodoljubive.</a:t>
            </a:r>
          </a:p>
          <a:p>
            <a:r>
              <a:rPr lang="bs-Latn-BA" dirty="0" smtClean="0"/>
              <a:t>Ova pjesma pripada </a:t>
            </a:r>
            <a:r>
              <a:rPr lang="bs-Latn-BA" b="1" u="sng" dirty="0" smtClean="0"/>
              <a:t>elegijama.</a:t>
            </a:r>
          </a:p>
          <a:p>
            <a:r>
              <a:rPr lang="bs-Latn-BA" dirty="0" smtClean="0"/>
              <a:t>U njoj je izražena bol ostavljene djevojke.</a:t>
            </a:r>
          </a:p>
          <a:p>
            <a:r>
              <a:rPr lang="bs-Latn-BA" dirty="0" smtClean="0"/>
              <a:t>O elegijama smo već govorili,prisjetitese i prepoznajte elegičan ton u ovoj pjesmi.</a:t>
            </a:r>
          </a:p>
          <a:p>
            <a:pPr>
              <a:buNone/>
            </a:pPr>
            <a:r>
              <a:rPr lang="bs-Latn-BA" dirty="0">
                <a:solidFill>
                  <a:schemeClr val="bg1"/>
                </a:solidFill>
              </a:rPr>
              <a:t> </a:t>
            </a:r>
            <a:endParaRPr lang="bs-Latn-BA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bs-Latn-BA" dirty="0" smtClean="0"/>
              <a:t>Kompozicija pjesme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534400" cy="4953000"/>
          </a:xfrm>
        </p:spPr>
        <p:txBody>
          <a:bodyPr>
            <a:normAutofit/>
          </a:bodyPr>
          <a:lstStyle/>
          <a:p>
            <a:r>
              <a:rPr lang="bs-Latn-BA" dirty="0" smtClean="0"/>
              <a:t>Naučili ste da kompoziciju lirske pjesme čine: </a:t>
            </a:r>
            <a:r>
              <a:rPr lang="bs-Latn-BA" u="sng" dirty="0" smtClean="0">
                <a:solidFill>
                  <a:srgbClr val="00B050"/>
                </a:solidFill>
              </a:rPr>
              <a:t>stih,strofa,raspored i odnos među pjesničkim slikama.</a:t>
            </a:r>
            <a:endParaRPr lang="bs-Latn-BA" u="sng" dirty="0" smtClean="0"/>
          </a:p>
          <a:p>
            <a:r>
              <a:rPr lang="bs-Latn-BA" dirty="0" smtClean="0"/>
              <a:t>Pažljivo pročitajte pjesmu i odradite pomoću kojih je motiva razrađena tema o tragičnoj sudbini kćerke grobara Tufe.Navedite osnovne motive u pjesmi.</a:t>
            </a:r>
          </a:p>
          <a:p>
            <a:r>
              <a:rPr lang="bs-Latn-BA" dirty="0" smtClean="0"/>
              <a:t>Vidimo da je glavni i osnovni motiv neuzvraćene ljubavi ostavljene djevojke.</a:t>
            </a:r>
          </a:p>
          <a:p>
            <a:r>
              <a:rPr lang="bs-Latn-BA" dirty="0" smtClean="0"/>
              <a:t>Pjesma se sastoji od </a:t>
            </a:r>
            <a:r>
              <a:rPr lang="bs-Latn-BA" u="sng" dirty="0" smtClean="0"/>
              <a:t>pet </a:t>
            </a:r>
            <a:r>
              <a:rPr lang="bs-Latn-BA" dirty="0" smtClean="0"/>
              <a:t>strofa,stihovi su </a:t>
            </a:r>
            <a:r>
              <a:rPr lang="bs-Latn-BA" u="sng" dirty="0" smtClean="0"/>
              <a:t>nepravilni </a:t>
            </a:r>
            <a:r>
              <a:rPr lang="bs-Latn-BA" dirty="0" smtClean="0"/>
              <a:t>i u njima </a:t>
            </a:r>
            <a:r>
              <a:rPr lang="bs-Latn-BA" u="sng" dirty="0" smtClean="0"/>
              <a:t>nema</a:t>
            </a:r>
            <a:r>
              <a:rPr lang="bs-Latn-BA" dirty="0" smtClean="0"/>
              <a:t> rime,zbog čega je i ritam pjesme </a:t>
            </a:r>
            <a:r>
              <a:rPr lang="bs-Latn-BA" u="sng" dirty="0" smtClean="0"/>
              <a:t>nestabilan.</a:t>
            </a:r>
          </a:p>
          <a:p>
            <a:pPr>
              <a:buNone/>
            </a:pPr>
            <a:endParaRPr lang="bs-Latn-BA" u="sng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447800"/>
            <a:ext cx="8839200" cy="5105400"/>
          </a:xfrm>
        </p:spPr>
        <p:txBody>
          <a:bodyPr>
            <a:normAutofit/>
          </a:bodyPr>
          <a:lstStyle/>
          <a:p>
            <a:r>
              <a:rPr lang="bs-Latn-BA" dirty="0" smtClean="0"/>
              <a:t> Na dinamiku pjesme utiče isključivo </a:t>
            </a:r>
            <a:r>
              <a:rPr lang="bs-Latn-BA" u="sng" dirty="0" smtClean="0"/>
              <a:t>sadržaj </a:t>
            </a:r>
            <a:r>
              <a:rPr lang="bs-Latn-BA" dirty="0" smtClean="0"/>
              <a:t>stihova, a ne i njihova forma.</a:t>
            </a:r>
          </a:p>
          <a:p>
            <a:r>
              <a:rPr lang="bs-Latn-BA" dirty="0"/>
              <a:t> </a:t>
            </a:r>
            <a:r>
              <a:rPr lang="bs-Latn-BA" dirty="0" smtClean="0"/>
              <a:t>Ovo je jedna sjetna pjesma u kojoj dominira tuga,gubitak,čežnja,žal i bol,mržnja koja je obuzima sve više i više kako se pjesma primiče kraju.</a:t>
            </a:r>
          </a:p>
          <a:p>
            <a:r>
              <a:rPr lang="bs-Latn-BA" dirty="0" smtClean="0"/>
              <a:t>Pjesma je u cijelosti izuzetno jaka,oštra,počinje kletvom,srdžbom,prepuna je motiva i na kraju-stradanjem.</a:t>
            </a:r>
          </a:p>
          <a:p>
            <a:r>
              <a:rPr lang="bs-Latn-BA" dirty="0" smtClean="0"/>
              <a:t>Treba je vrlo pažljivo čitati jer se u svakoj riječi krije neko zanimljivo značenje.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38200"/>
          </a:xfrm>
        </p:spPr>
        <p:txBody>
          <a:bodyPr/>
          <a:lstStyle/>
          <a:p>
            <a:pPr algn="ctr"/>
            <a:r>
              <a:rPr lang="bs-Latn-BA" dirty="0" smtClean="0"/>
              <a:t>Analiza pjesme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371600"/>
            <a:ext cx="8839200" cy="4953000"/>
          </a:xfrm>
        </p:spPr>
        <p:txBody>
          <a:bodyPr>
            <a:normAutofit fontScale="92500" lnSpcReduction="20000"/>
          </a:bodyPr>
          <a:lstStyle/>
          <a:p>
            <a:r>
              <a:rPr lang="bs-Latn-BA" dirty="0" smtClean="0"/>
              <a:t>Pjesma započinje stihovima</a:t>
            </a:r>
          </a:p>
          <a:p>
            <a:pPr>
              <a:buNone/>
            </a:pPr>
            <a:r>
              <a:rPr lang="bs-Latn-BA" dirty="0">
                <a:solidFill>
                  <a:srgbClr val="FF0000"/>
                </a:solidFill>
              </a:rPr>
              <a:t> </a:t>
            </a:r>
            <a:r>
              <a:rPr lang="bs-Latn-BA" dirty="0" smtClean="0">
                <a:solidFill>
                  <a:srgbClr val="FF0000"/>
                </a:solidFill>
              </a:rPr>
              <a:t>                  </a:t>
            </a:r>
            <a:r>
              <a:rPr lang="bs-Latn-BA" i="1" dirty="0" smtClean="0">
                <a:solidFill>
                  <a:srgbClr val="FF0000"/>
                </a:solidFill>
              </a:rPr>
              <a:t>,,I zemljom po grudima</a:t>
            </a:r>
          </a:p>
          <a:p>
            <a:pPr>
              <a:buNone/>
            </a:pPr>
            <a:r>
              <a:rPr lang="bs-Latn-BA" i="1" dirty="0">
                <a:solidFill>
                  <a:srgbClr val="FF0000"/>
                </a:solidFill>
              </a:rPr>
              <a:t> </a:t>
            </a:r>
            <a:r>
              <a:rPr lang="bs-Latn-BA" i="1" dirty="0" smtClean="0">
                <a:solidFill>
                  <a:srgbClr val="FF0000"/>
                </a:solidFill>
              </a:rPr>
              <a:t>                    put voljenom klela”</a:t>
            </a:r>
          </a:p>
          <a:p>
            <a:r>
              <a:rPr lang="bs-Latn-BA" dirty="0" smtClean="0"/>
              <a:t>U samo dva stiha rečeno toliko toga.</a:t>
            </a:r>
          </a:p>
          <a:p>
            <a:r>
              <a:rPr lang="bs-Latn-BA" dirty="0" smtClean="0"/>
              <a:t>Pjesnikinja započinje jakom kletvom koje u sljedećem stihu dobija na jačini i intenzitetu,na osnovu toga zaključujemo da je lirski subjekt doživjeo ogromno razočarenje i izdaju.</a:t>
            </a:r>
          </a:p>
          <a:p>
            <a:r>
              <a:rPr lang="bs-Latn-BA" dirty="0" smtClean="0"/>
              <a:t>To možemo zaključiti iz stihova</a:t>
            </a:r>
          </a:p>
          <a:p>
            <a:pPr>
              <a:buNone/>
            </a:pPr>
            <a:r>
              <a:rPr lang="bs-Latn-BA" i="1" dirty="0"/>
              <a:t> </a:t>
            </a:r>
            <a:r>
              <a:rPr lang="bs-Latn-BA" i="1" dirty="0" smtClean="0"/>
              <a:t>                    </a:t>
            </a:r>
            <a:r>
              <a:rPr lang="bs-Latn-BA" i="1" dirty="0" smtClean="0">
                <a:solidFill>
                  <a:srgbClr val="FF0000"/>
                </a:solidFill>
              </a:rPr>
              <a:t>,,Ipak drugu ljubav</a:t>
            </a:r>
          </a:p>
          <a:p>
            <a:pPr>
              <a:buNone/>
            </a:pPr>
            <a:r>
              <a:rPr lang="bs-Latn-BA" i="1" dirty="0">
                <a:solidFill>
                  <a:srgbClr val="FF0000"/>
                </a:solidFill>
              </a:rPr>
              <a:t> </a:t>
            </a:r>
            <a:r>
              <a:rPr lang="bs-Latn-BA" i="1" dirty="0" smtClean="0">
                <a:solidFill>
                  <a:srgbClr val="FF0000"/>
                </a:solidFill>
              </a:rPr>
              <a:t>                       uz njedra svoja</a:t>
            </a:r>
          </a:p>
          <a:p>
            <a:pPr>
              <a:buNone/>
            </a:pPr>
            <a:r>
              <a:rPr lang="bs-Latn-BA" i="1" dirty="0">
                <a:solidFill>
                  <a:srgbClr val="FF0000"/>
                </a:solidFill>
              </a:rPr>
              <a:t> </a:t>
            </a:r>
            <a:r>
              <a:rPr lang="bs-Latn-BA" i="1" dirty="0" smtClean="0">
                <a:solidFill>
                  <a:srgbClr val="FF0000"/>
                </a:solidFill>
              </a:rPr>
              <a:t>                       njen dragi privi”</a:t>
            </a:r>
          </a:p>
          <a:p>
            <a:r>
              <a:rPr lang="bs-Latn-BA" dirty="0" smtClean="0"/>
              <a:t>Imamo motiv izdaje,motiv ostavljene djevojke,neuzvraćene ljubavi i zauvijek izgubljene djevojačke sreće.</a:t>
            </a:r>
          </a:p>
          <a:p>
            <a:pPr>
              <a:buNone/>
            </a:pPr>
            <a:endParaRPr lang="bs-Latn-BA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371600"/>
            <a:ext cx="8839200" cy="5029200"/>
          </a:xfrm>
        </p:spPr>
        <p:txBody>
          <a:bodyPr>
            <a:noAutofit/>
          </a:bodyPr>
          <a:lstStyle/>
          <a:p>
            <a:r>
              <a:rPr lang="bs-Latn-BA" dirty="0" smtClean="0"/>
              <a:t>U sljedećem stihu imamo subjektivni osjećaj i mišljenje lirskog subjekta: </a:t>
            </a:r>
          </a:p>
          <a:p>
            <a:pPr>
              <a:buNone/>
            </a:pPr>
            <a:r>
              <a:rPr lang="bs-Latn-BA" i="1" dirty="0">
                <a:solidFill>
                  <a:srgbClr val="FF0000"/>
                </a:solidFill>
              </a:rPr>
              <a:t> </a:t>
            </a:r>
            <a:r>
              <a:rPr lang="bs-Latn-BA" i="1" dirty="0" smtClean="0">
                <a:solidFill>
                  <a:srgbClr val="FF0000"/>
                </a:solidFill>
              </a:rPr>
              <a:t>                ,,Ona oprost od svega nadje”</a:t>
            </a:r>
          </a:p>
          <a:p>
            <a:r>
              <a:rPr lang="bs-Latn-BA" dirty="0" smtClean="0"/>
              <a:t>Ona ne želi da se pomiri sa takvom,</a:t>
            </a:r>
          </a:p>
          <a:p>
            <a:pPr>
              <a:buNone/>
            </a:pPr>
            <a:r>
              <a:rPr lang="bs-Latn-BA" dirty="0" smtClean="0"/>
              <a:t>    sudbinom,ali ovo je i mirenje sa smrću,koja joj je koja joj je slađa nego život u takvoj agoniji i </a:t>
            </a:r>
          </a:p>
          <a:p>
            <a:pPr>
              <a:buNone/>
            </a:pPr>
            <a:r>
              <a:rPr lang="bs-Latn-BA" dirty="0" smtClean="0"/>
              <a:t>   nesreći.</a:t>
            </a:r>
          </a:p>
          <a:p>
            <a:r>
              <a:rPr lang="bs-Latn-BA" dirty="0" smtClean="0"/>
              <a:t>Kćerka grobara Tufe odlazi u vjecni život puštajuci da je voda nosi,gdje je voda simbol pročiščenja a nabujala rijeka predstavlja bujicu osećanja pomiješanih u njenim grudima.</a:t>
            </a:r>
          </a:p>
          <a:p>
            <a:pPr>
              <a:buNone/>
            </a:pPr>
            <a:endParaRPr lang="bs-Latn-BA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/>
          <a:lstStyle/>
          <a:p>
            <a:r>
              <a:rPr lang="bs-Latn-BA" dirty="0" smtClean="0"/>
              <a:t>U životu je nosila ljubav koje više nema</a:t>
            </a:r>
            <a:r>
              <a:rPr lang="bs-Latn-BA" dirty="0" smtClean="0"/>
              <a:t>.</a:t>
            </a:r>
            <a:r>
              <a:rPr lang="en-US" dirty="0" smtClean="0"/>
              <a:t> </a:t>
            </a:r>
            <a:r>
              <a:rPr lang="bs-Latn-BA" dirty="0" smtClean="0"/>
              <a:t>Sad </a:t>
            </a:r>
            <a:r>
              <a:rPr lang="bs-Latn-BA" dirty="0" smtClean="0"/>
              <a:t>i neka brda plaču ali plakaće najviše onaj kojeg je iz dubine svog srca proklela.</a:t>
            </a:r>
            <a:endParaRPr lang="en-US" dirty="0"/>
          </a:p>
        </p:txBody>
      </p:sp>
      <p:pic>
        <p:nvPicPr>
          <p:cNvPr id="1026" name="Picture 2" descr="C:\Users\Reisa\Desktop\Mug-Scared-Girl-154313-2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95400" y="533400"/>
            <a:ext cx="6400800" cy="6324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429</TotalTime>
  <Words>643</Words>
  <Application>Microsoft Office PowerPoint</Application>
  <PresentationFormat>On-screen Show (4:3)</PresentationFormat>
  <Paragraphs>85</Paragraphs>
  <Slides>13</Slides>
  <Notes>1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Flow</vt:lpstr>
      <vt:lpstr>           BOSANSKI JEZIK I KNJIŽEVNOST</vt:lpstr>
      <vt:lpstr>Kćerka grobara Tufa</vt:lpstr>
      <vt:lpstr>Poslušajmo sada i audio zapis</vt:lpstr>
      <vt:lpstr>Podsjetimo se </vt:lpstr>
      <vt:lpstr>Kompozicija pjesme</vt:lpstr>
      <vt:lpstr>Slide 6</vt:lpstr>
      <vt:lpstr>Analiza pjesme</vt:lpstr>
      <vt:lpstr>Slide 8</vt:lpstr>
      <vt:lpstr>Slide 9</vt:lpstr>
      <vt:lpstr>Bilješke o piscu</vt:lpstr>
      <vt:lpstr>Uradi sam(pitanja i zadaci)</vt:lpstr>
      <vt:lpstr>Slide 12</vt:lpstr>
      <vt:lpstr>Slide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Reisa</dc:creator>
  <cp:lastModifiedBy>Reisa</cp:lastModifiedBy>
  <cp:revision>39</cp:revision>
  <dcterms:created xsi:type="dcterms:W3CDTF">2020-03-19T12:15:22Z</dcterms:created>
  <dcterms:modified xsi:type="dcterms:W3CDTF">2020-03-19T19:26:16Z</dcterms:modified>
</cp:coreProperties>
</file>