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60"/>
  </p:normalViewPr>
  <p:slideViewPr>
    <p:cSldViewPr>
      <p:cViewPr>
        <p:scale>
          <a:sx n="59" d="100"/>
          <a:sy n="59" d="100"/>
        </p:scale>
        <p:origin x="-144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mc:AlternateContent xmlns:mc="http://schemas.openxmlformats.org/markup-compatibility/2006" xmlns:p14="http://schemas.microsoft.com/office/powerpoint/2010/main">
    <mc:Choice Requires="p14">
      <p:transition spd="slow" p14:dur="20800" advTm="3000">
        <p:circle/>
      </p:transition>
    </mc:Choice>
    <mc:Fallback xmlns="">
      <p:transition spd="slow" advTm="3000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990600"/>
            <a:ext cx="7772400" cy="5280025"/>
          </a:xfrm>
        </p:spPr>
        <p:txBody>
          <a:bodyPr>
            <a:normAutofit/>
          </a:bodyPr>
          <a:lstStyle/>
          <a:p>
            <a:r>
              <a:rPr lang="sr-Latn-CS" sz="6000" dirty="0" smtClean="0">
                <a:latin typeface="Algerian" panose="04020705040A02060702" pitchFamily="82" charset="0"/>
              </a:rPr>
              <a:t>Prijedlozi</a:t>
            </a:r>
            <a:br>
              <a:rPr lang="sr-Latn-CS" sz="6000" dirty="0" smtClean="0">
                <a:latin typeface="Algerian" panose="04020705040A02060702" pitchFamily="82" charset="0"/>
              </a:rPr>
            </a:br>
            <a:r>
              <a:rPr lang="sr-Latn-CS" sz="6000" dirty="0">
                <a:latin typeface="Algerian" panose="04020705040A02060702" pitchFamily="82" charset="0"/>
              </a:rPr>
              <a:t/>
            </a:r>
            <a:br>
              <a:rPr lang="sr-Latn-CS" sz="6000" dirty="0">
                <a:latin typeface="Algerian" panose="04020705040A02060702" pitchFamily="82" charset="0"/>
              </a:rPr>
            </a:br>
            <a:r>
              <a:rPr lang="sr-Latn-CS" sz="6000" dirty="0" smtClean="0">
                <a:latin typeface="Algerian" panose="04020705040A02060702" pitchFamily="82" charset="0"/>
              </a:rPr>
              <a:t/>
            </a:r>
            <a:br>
              <a:rPr lang="sr-Latn-CS" sz="6000" dirty="0" smtClean="0">
                <a:latin typeface="Algerian" panose="04020705040A02060702" pitchFamily="82" charset="0"/>
              </a:rPr>
            </a:br>
            <a:r>
              <a:rPr lang="sr-Latn-CS" sz="2000" dirty="0" smtClean="0">
                <a:latin typeface="Algerian" panose="04020705040A02060702" pitchFamily="82" charset="0"/>
              </a:rPr>
              <a:t>Profesor: Muhović Almina</a:t>
            </a:r>
            <a:endParaRPr lang="en-US" sz="6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890335"/>
      </p:ext>
    </p:extLst>
  </p:cSld>
  <p:clrMapOvr>
    <a:masterClrMapping/>
  </p:clrMapOvr>
  <p:transition spd="slow" advTm="10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CS" dirty="0" smtClean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endParaRPr lang="sr-Latn-CS" dirty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sr-Latn-CS" sz="4000" dirty="0" smtClean="0">
                <a:latin typeface="Algerian" panose="04020705040A02060702" pitchFamily="82" charset="0"/>
              </a:rPr>
              <a:t>Hvala na pažnji </a:t>
            </a:r>
          </a:p>
          <a:p>
            <a:pPr marL="0" indent="0" algn="r">
              <a:buNone/>
            </a:pPr>
            <a:endParaRPr lang="sr-Latn-CS" dirty="0">
              <a:latin typeface="Algerian" panose="04020705040A02060702" pitchFamily="82" charset="0"/>
            </a:endParaRPr>
          </a:p>
          <a:p>
            <a:pPr marL="0" indent="0" algn="r">
              <a:buNone/>
            </a:pPr>
            <a:endParaRPr lang="sr-Latn-CS" dirty="0" smtClean="0">
              <a:latin typeface="Algerian" panose="04020705040A02060702" pitchFamily="82" charset="0"/>
            </a:endParaRPr>
          </a:p>
          <a:p>
            <a:pPr marL="0" indent="0" algn="r">
              <a:buNone/>
            </a:pPr>
            <a:endParaRPr lang="sr-Latn-CS" dirty="0">
              <a:latin typeface="Algerian" panose="04020705040A02060702" pitchFamily="82" charset="0"/>
            </a:endParaRPr>
          </a:p>
          <a:p>
            <a:pPr marL="0" indent="0" algn="r">
              <a:buNone/>
            </a:pP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360249"/>
      </p:ext>
    </p:extLst>
  </p:cSld>
  <p:clrMapOvr>
    <a:masterClrMapping/>
  </p:clrMapOvr>
  <p:transition advTm="15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Prijedlozi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 nepromjenljive riječi koje stoje ispred pojedinih padežnih oblika samostalnih riječi i služe za označavanje i bliže određivanje njihovih različitih odnosa prema drugim riječima u rečenici.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Oni nemaju samostalno leksičko značenje.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latin typeface="Algerian" panose="04020705040A02060702" pitchFamily="82" charset="0"/>
              </a:rPr>
              <a:t>Šta su prijedlozi?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59591"/>
      </p:ext>
    </p:extLst>
  </p:cSld>
  <p:clrMapOvr>
    <a:masterClrMapping/>
  </p:clrMapOvr>
  <p:transition advTm="20000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Najprije je to:</a:t>
            </a:r>
          </a:p>
          <a:p>
            <a:pPr>
              <a:lnSpc>
                <a:spcPct val="170000"/>
              </a:lnSpc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rostorni odnos (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kućom igraju se djeca.)</a:t>
            </a:r>
          </a:p>
          <a:p>
            <a:pPr>
              <a:lnSpc>
                <a:spcPct val="170000"/>
              </a:lnSpc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vremenski odnos ( Rođena 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proljeće.)</a:t>
            </a:r>
          </a:p>
          <a:p>
            <a:pPr>
              <a:lnSpc>
                <a:spcPct val="170000"/>
              </a:lnSpc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dnos uzroka ( Nije otišao na put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zbog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magle.)</a:t>
            </a:r>
          </a:p>
          <a:p>
            <a:pPr>
              <a:lnSpc>
                <a:spcPct val="170000"/>
              </a:lnSpc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ilja ili namjere ( Svratila 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svoju knjigu.)</a:t>
            </a:r>
          </a:p>
          <a:p>
            <a:pPr>
              <a:lnSpc>
                <a:spcPct val="170000"/>
              </a:lnSpc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namjene ( Pokupovala je darove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djecu. )</a:t>
            </a:r>
          </a:p>
          <a:p>
            <a:pPr>
              <a:lnSpc>
                <a:spcPct val="170000"/>
              </a:lnSpc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ačina ( Govorio 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kroz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nos. )</a:t>
            </a:r>
          </a:p>
          <a:p>
            <a:pPr>
              <a:lnSpc>
                <a:spcPct val="170000"/>
              </a:lnSpc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oređenja ( Ljepša 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svoje majke. )</a:t>
            </a:r>
          </a:p>
          <a:p>
            <a:pPr>
              <a:lnSpc>
                <a:spcPct val="170000"/>
              </a:lnSpc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ruštva ( Prošetala 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sestrom.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3200" dirty="0" smtClean="0">
                <a:latin typeface="Algerian" panose="04020705040A02060702" pitchFamily="82" charset="0"/>
              </a:rPr>
              <a:t>Odnos prijedloga prema drugim riječima u rečenici</a:t>
            </a:r>
            <a:endParaRPr lang="en-US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97713"/>
      </p:ext>
    </p:extLst>
  </p:cSld>
  <p:clrMapOvr>
    <a:masterClrMapping/>
  </p:clrMapOvr>
  <p:transition advTm="20000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endParaRPr lang="sr-Latn-C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 postanku prijedloge dijelimo na: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LcParenR"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rave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LcParenR"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eprave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prijedlozi one riječi koje služe samo kao prijedlozi i čije se značenje danas ne može povezati sa značenjem i osnovom koje druge riječi ( do, iz, kod, na, nad, nakon, niz, o, od, osim, po, pod, pred, radi, u, u, uz, za 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Nepravi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oni prijedlozi čije se značenje može povezati  sa značenjem i osnovom koje druge riječi.</a:t>
            </a:r>
            <a:endParaRPr lang="sr-Latn-C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Algerian" panose="04020705040A02060702" pitchFamily="82" charset="0"/>
              </a:rPr>
              <a:t>Porijeklo prijedloga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00098"/>
      </p:ext>
    </p:extLst>
  </p:cSld>
  <p:clrMapOvr>
    <a:masterClrMapping/>
  </p:clrMapOvr>
  <p:transition advClick="0" advTm="20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Nepravi prijedlozi mogu biti: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zvedeni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loženi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Izvedeni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prijedlozi nastaju okamenjivanjem nekog oblika imenice:dno, duž, kraj, mjesto...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vdje spadaju i prijedlozi nastali od predloga; to su riječi koje se uz glagole upotrebljavaju kao prilozi ( Primakla se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blizu.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a uz imenice kao prijedlozi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Stanuje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blizu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škole.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Složeni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prijedlozi nastaju srašćivanjem dvaju prijedloga ili prijedloga i imenice: ispred, iza, iznad, nadohvat, nakraj, nasuprot, navrh, pokraj..</a:t>
            </a:r>
            <a:endParaRPr lang="sr-Latn-C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Algerian" panose="04020705040A02060702" pitchFamily="82" charset="0"/>
              </a:rPr>
              <a:t>Nepravi prijedlozi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65387"/>
      </p:ext>
    </p:extLst>
  </p:cSld>
  <p:clrMapOvr>
    <a:masterClrMapping/>
  </p:clrMapOvr>
  <p:transition advTm="20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sr-Latn-C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genitivom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bez, blizu, do, duž, ispred, ispod, iza, između, navrh, niže, osim...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sr-Latn-C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dativom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nadomak, nasuprot, unatoč, uprkos...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sr-Latn-C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akuzativom: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kroz /a/, niz /a/, uz /a/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sr-Latn-C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lokativom: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pri, prema...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>
                <a:latin typeface="Algerian" panose="04020705040A02060702" pitchFamily="82" charset="0"/>
              </a:rPr>
              <a:t>Slaganje prijedloga s jednim padežom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680461"/>
      </p:ext>
    </p:extLst>
  </p:cSld>
  <p:clrMapOvr>
    <a:masterClrMapping/>
  </p:clrMapOvr>
  <p:transition advTm="20000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mimo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 genitivom i akuzativom, bez razlike u značenju ( Prošli su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mimo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škole./ Prošli su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mimo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školu.)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(a)-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genitivom  i instrumentalom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Cigla je pala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kuće.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njim je ugodno razgovarati.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   među, nad, pod, pred-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akuzativom ( kad označava cilj kretanja, odredište)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 Sjeo je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prijatelje.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instrumentalom ( kada se označava orijentacija 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Kretao se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prijateljima.</a:t>
            </a:r>
          </a:p>
          <a:p>
            <a:pPr marL="514350" indent="-514350">
              <a:lnSpc>
                <a:spcPct val="170000"/>
              </a:lnSpc>
              <a:buAutoNum type="arabicPeriod" startAt="4"/>
            </a:pP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 dativom ( kada se označava smjer, kretanje)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Otrča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prozoru.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s lokativom ( kada označava mjesto gdje se neko nalazi 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Odmaramo se </a:t>
            </a:r>
            <a:r>
              <a:rPr lang="sr-Latn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r-Latn-C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bašči.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>
                <a:latin typeface="Algerian" panose="04020705040A02060702" pitchFamily="82" charset="0"/>
              </a:rPr>
              <a:t> s dva padeža slažu se prijedlozi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524874"/>
      </p:ext>
    </p:extLst>
  </p:cSld>
  <p:clrMapOvr>
    <a:masterClrMapping/>
  </p:clrMapOvr>
  <p:transition advTm="20000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u-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genitivom, akuzativom i lokativom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nesretna terzije i igla se krivi.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Idemo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bašču.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Odmaramo se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bašči.</a:t>
            </a:r>
          </a:p>
          <a:p>
            <a:pPr marL="514350" indent="-514350">
              <a:lnSpc>
                <a:spcPct val="150000"/>
              </a:lnSpc>
              <a:buAutoNum type="arabicPeriod" startAt="2"/>
            </a:pP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za-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genitivom, akuzativom i instrumentalom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 govori se svašta.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Sklonili su se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ogradu.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Čekala je </a:t>
            </a:r>
            <a:r>
              <a:rPr lang="sr-Latn-C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uglom.</a:t>
            </a:r>
            <a:endParaRPr lang="sr-Latn-C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>
                <a:latin typeface="Algerian" panose="04020705040A02060702" pitchFamily="82" charset="0"/>
              </a:rPr>
              <a:t>S tri padeža slažu se prijedlozi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66524"/>
      </p:ext>
    </p:extLst>
  </p:cSld>
  <p:clrMapOvr>
    <a:masterClrMapping/>
  </p:clrMapOvr>
  <p:transition advTm="2000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 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pril</a:t>
            </a:r>
            <a:r>
              <a:rPr lang="sr-Latn-C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prijedlozi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razlikuju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kontekstu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sr-Latn-C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imensku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riječ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60000"/>
              </a:lnSpc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Objasnit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poslije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Poslije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prijedlog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sretniji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Došao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ponoći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prijedlog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Prišao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sasvim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blizu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Stanujem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blizu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prijedlog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lgerian" panose="04020705040A02060702" pitchFamily="82" charset="0"/>
              </a:rPr>
              <a:t>Prilozi</a:t>
            </a:r>
            <a:r>
              <a:rPr lang="en-US" dirty="0">
                <a:latin typeface="Algerian" panose="04020705040A02060702" pitchFamily="82" charset="0"/>
              </a:rPr>
              <a:t> </a:t>
            </a:r>
            <a:r>
              <a:rPr lang="en-US" dirty="0" err="1">
                <a:latin typeface="Algerian" panose="04020705040A02060702" pitchFamily="82" charset="0"/>
              </a:rPr>
              <a:t>i</a:t>
            </a:r>
            <a:r>
              <a:rPr lang="en-US" dirty="0">
                <a:latin typeface="Algerian" panose="04020705040A02060702" pitchFamily="82" charset="0"/>
              </a:rPr>
              <a:t> </a:t>
            </a:r>
            <a:r>
              <a:rPr lang="en-US" dirty="0" err="1">
                <a:latin typeface="Algerian" panose="04020705040A02060702" pitchFamily="82" charset="0"/>
              </a:rPr>
              <a:t>prijedlozi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28524"/>
      </p:ext>
    </p:extLst>
  </p:cSld>
  <p:clrMapOvr>
    <a:masterClrMapping/>
  </p:clrMapOvr>
  <p:transition advTm="20000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563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Prijedlozi   Profesor: Muhović Almina</vt:lpstr>
      <vt:lpstr>Šta su prijedlozi?</vt:lpstr>
      <vt:lpstr>Odnos prijedloga prema drugim riječima u rečenici</vt:lpstr>
      <vt:lpstr>Porijeklo prijedloga</vt:lpstr>
      <vt:lpstr>Nepravi prijedlozi</vt:lpstr>
      <vt:lpstr>Slaganje prijedloga s jednim padežom</vt:lpstr>
      <vt:lpstr> s dva padeža slažu se prijedlozi</vt:lpstr>
      <vt:lpstr>S tri padeža slažu se prijedlozi</vt:lpstr>
      <vt:lpstr>Prilozi i prijedlozi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Prijedlozi</dc:title>
  <dc:creator>admin</dc:creator>
  <cp:lastModifiedBy>admin</cp:lastModifiedBy>
  <cp:revision>19</cp:revision>
  <dcterms:created xsi:type="dcterms:W3CDTF">2006-08-16T00:00:00Z</dcterms:created>
  <dcterms:modified xsi:type="dcterms:W3CDTF">2020-03-18T22:11:16Z</dcterms:modified>
</cp:coreProperties>
</file>