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5EC011-2178-499F-850F-BF6F7B256CD7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1B1AD97-3004-4BBC-9D8A-A0D72771BF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Emedina%20Kari&#353;ik\Downloads\16.m4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Emedina%20Kari&#353;ik\Downloads\Sprache%20002.m4a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3.m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Emedina%20Kari&#353;ik\Downloads\Sprache%20001.m4a" TargetMode="Externa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4.m4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5.m4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8.m4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06.m4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Bosanski jezik       III razred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214554"/>
            <a:ext cx="7406640" cy="2357454"/>
          </a:xfrm>
        </p:spPr>
        <p:txBody>
          <a:bodyPr/>
          <a:lstStyle/>
          <a:p>
            <a:endParaRPr lang="sr-Latn-RS" dirty="0"/>
          </a:p>
          <a:p>
            <a:r>
              <a:rPr lang="sr-Latn-RS" sz="3200" dirty="0"/>
              <a:t>               Trgovac i papagaj </a:t>
            </a:r>
          </a:p>
          <a:p>
            <a:r>
              <a:rPr lang="sr-Latn-RS" sz="3200" dirty="0"/>
              <a:t>                                        radio igra </a:t>
            </a:r>
          </a:p>
        </p:txBody>
      </p:sp>
      <p:pic>
        <p:nvPicPr>
          <p:cNvPr id="4" name="1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215206" y="5500702"/>
            <a:ext cx="723904" cy="723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ucni-ljubimc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624" y="1466886"/>
            <a:ext cx="5024457" cy="3538501"/>
          </a:xfrm>
          <a:prstGeom prst="rect">
            <a:avLst/>
          </a:prstGeom>
        </p:spPr>
      </p:pic>
      <p:pic>
        <p:nvPicPr>
          <p:cNvPr id="3" name="Sprache 00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500958" y="5286388"/>
            <a:ext cx="733428" cy="733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r-Latn-RS" dirty="0"/>
          </a:p>
          <a:p>
            <a:pPr>
              <a:buNone/>
            </a:pPr>
            <a:r>
              <a:rPr lang="sr-Latn-RS" dirty="0"/>
              <a:t>Danas ćemo učiti jednu radio dramu koja nosi naziv ,,Trgovac i papagaj”. </a:t>
            </a:r>
          </a:p>
          <a:p>
            <a:pPr>
              <a:buNone/>
            </a:pPr>
            <a:r>
              <a:rPr lang="en-US" dirty="0"/>
              <a:t>O</a:t>
            </a:r>
            <a:r>
              <a:rPr lang="sr-Latn-RS" dirty="0"/>
              <a:t>tvrite vaše sveske i zapišite naslov. </a:t>
            </a:r>
          </a:p>
          <a:p>
            <a:pPr>
              <a:buNone/>
            </a:pPr>
            <a:r>
              <a:rPr lang="sr-Latn-RS" dirty="0"/>
              <a:t>Ovaj tekst se nalazi u vašim čitankama na 147. strani.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Sprache 00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786710" y="5500702"/>
            <a:ext cx="571504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        Trgovac i papagaj</a:t>
            </a:r>
            <a:endParaRPr lang="en-US" dirty="0"/>
          </a:p>
        </p:txBody>
      </p:sp>
      <p:pic>
        <p:nvPicPr>
          <p:cNvPr id="3" name="Sprache 00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72462" y="5805502"/>
            <a:ext cx="428628" cy="428628"/>
          </a:xfrm>
          <a:prstGeom prst="rect">
            <a:avLst/>
          </a:prstGeom>
        </p:spPr>
      </p:pic>
      <p:pic>
        <p:nvPicPr>
          <p:cNvPr id="4" name="Picture 3" descr="IMG_781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4682137" y="2199668"/>
            <a:ext cx="4262435" cy="3196827"/>
          </a:xfrm>
          <a:prstGeom prst="rect">
            <a:avLst/>
          </a:prstGeom>
        </p:spPr>
      </p:pic>
      <p:pic>
        <p:nvPicPr>
          <p:cNvPr id="5" name="Picture 4" descr="IMG_781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200000" flipH="1" flipV="1">
            <a:off x="1107257" y="2178805"/>
            <a:ext cx="4286280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428604"/>
            <a:ext cx="7498080" cy="1928826"/>
          </a:xfrm>
        </p:spPr>
        <p:txBody>
          <a:bodyPr>
            <a:normAutofit fontScale="90000"/>
          </a:bodyPr>
          <a:lstStyle/>
          <a:p>
            <a:r>
              <a:rPr lang="sr-Latn-RS" dirty="0"/>
              <a:t>U ovom tekstu postoji nekoliko riječi, koje možda čujete po prvi put. </a:t>
            </a:r>
            <a:r>
              <a:rPr lang="en-US" dirty="0"/>
              <a:t>E</a:t>
            </a:r>
            <a:r>
              <a:rPr lang="sr-Latn-RS" dirty="0"/>
              <a:t>vo njihovog značenja:</a:t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480" y="2643182"/>
            <a:ext cx="7219208" cy="3605218"/>
          </a:xfrm>
        </p:spPr>
        <p:txBody>
          <a:bodyPr/>
          <a:lstStyle/>
          <a:p>
            <a:r>
              <a:rPr lang="sr-Latn-RS" dirty="0"/>
              <a:t>arija – pjesma koju izvodi jedan glas;</a:t>
            </a:r>
          </a:p>
          <a:p>
            <a:endParaRPr lang="sr-Latn-RS" dirty="0"/>
          </a:p>
          <a:p>
            <a:r>
              <a:rPr lang="sr-Latn-RS" dirty="0"/>
              <a:t>ne haje – ne obraća pažnju;</a:t>
            </a:r>
            <a:endParaRPr lang="en-US" dirty="0"/>
          </a:p>
        </p:txBody>
      </p:sp>
      <p:pic>
        <p:nvPicPr>
          <p:cNvPr id="4" name="Sprache 00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429520" y="5519750"/>
            <a:ext cx="571504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</a:t>
            </a:r>
            <a:r>
              <a:rPr lang="sr-Latn-RS" dirty="0"/>
              <a:t>okušaj da odgovoriš na sledeća pitanja: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K</a:t>
            </a:r>
            <a:r>
              <a:rPr lang="sr-Latn-RS" sz="2000" dirty="0"/>
              <a:t>o su likovi u ovoj radio -drami?</a:t>
            </a:r>
          </a:p>
          <a:p>
            <a:r>
              <a:rPr lang="en-US" sz="2000" dirty="0"/>
              <a:t>K</a:t>
            </a:r>
            <a:r>
              <a:rPr lang="sr-Latn-RS" sz="2000" dirty="0"/>
              <a:t>ako je živio papaga Tvi Tvi?</a:t>
            </a:r>
          </a:p>
          <a:p>
            <a:r>
              <a:rPr lang="en-US" sz="2000" dirty="0"/>
              <a:t>Š</a:t>
            </a:r>
            <a:r>
              <a:rPr lang="sr-Latn-RS" sz="2000" dirty="0"/>
              <a:t>ta je zamolio trgovca da učini za njega u Šaren -gradu?</a:t>
            </a:r>
          </a:p>
          <a:p>
            <a:r>
              <a:rPr lang="en-US" sz="2000" dirty="0"/>
              <a:t>K</a:t>
            </a:r>
            <a:r>
              <a:rPr lang="sr-Latn-RS" sz="2000" dirty="0"/>
              <a:t>ako su se ponašali rođaci kada im je trgovac prenio Tvi Tvijevu poruku?</a:t>
            </a:r>
          </a:p>
          <a:p>
            <a:r>
              <a:rPr lang="en-US" sz="2000" dirty="0"/>
              <a:t>Z</a:t>
            </a:r>
            <a:r>
              <a:rPr lang="sr-Latn-RS" sz="2000" dirty="0"/>
              <a:t>ašto je trgovac oklijevao da ispriča papagaju šta se dogodilo u Šaren- gradu?</a:t>
            </a:r>
          </a:p>
          <a:p>
            <a:r>
              <a:rPr lang="en-US" sz="2000" dirty="0"/>
              <a:t>K</a:t>
            </a:r>
            <a:r>
              <a:rPr lang="sr-Latn-RS" sz="2000" dirty="0"/>
              <a:t>ako se Tvi Tvi ponašao kada je čuo šta se dogodilo sa njegovim rođacima?</a:t>
            </a:r>
          </a:p>
          <a:p>
            <a:r>
              <a:rPr lang="sr-Latn-RS" sz="2000" dirty="0"/>
              <a:t>Na koji način je papagaj nadmudrio trgovca i ukućane?</a:t>
            </a:r>
          </a:p>
          <a:p>
            <a:r>
              <a:rPr lang="en-US" sz="2000" dirty="0"/>
              <a:t>Z</a:t>
            </a:r>
            <a:r>
              <a:rPr lang="sr-Latn-RS" sz="2000" dirty="0"/>
              <a:t>ašto je papagaj često slijetao u njihov vrt iako je bio na slobodi? </a:t>
            </a:r>
          </a:p>
        </p:txBody>
      </p:sp>
      <p:pic>
        <p:nvPicPr>
          <p:cNvPr id="4" name="Sprache 005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143900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</a:t>
            </a:r>
            <a:r>
              <a:rPr lang="sr-Latn-RS" dirty="0"/>
              <a:t>aučio nešto novo: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r-Latn-RS" sz="2000" dirty="0"/>
              <a:t>Radio – prenosi zvuk na daljinu putem valova. </a:t>
            </a:r>
            <a:r>
              <a:rPr lang="en-US" sz="2000" dirty="0"/>
              <a:t>M</a:t>
            </a:r>
            <a:r>
              <a:rPr lang="sr-Latn-RS" sz="2000" dirty="0"/>
              <a:t>ožemo ga slušati i kada radimo nešto drugo. </a:t>
            </a:r>
            <a:r>
              <a:rPr lang="en-US" sz="2000" dirty="0"/>
              <a:t>N</a:t>
            </a:r>
            <a:r>
              <a:rPr lang="sr-Latn-RS" sz="2000" dirty="0"/>
              <a:t>a radiju se svakodnevno emituju radio-emisije. </a:t>
            </a:r>
            <a:r>
              <a:rPr lang="en-US" sz="2000" dirty="0"/>
              <a:t>D</a:t>
            </a:r>
            <a:r>
              <a:rPr lang="sr-Latn-RS" sz="2000" dirty="0"/>
              <a:t>ječije radio-emisije po saržaju mogu biti obrazovne ili zabavne. </a:t>
            </a:r>
            <a:r>
              <a:rPr lang="en-US" sz="2000" dirty="0"/>
              <a:t>U</a:t>
            </a:r>
            <a:r>
              <a:rPr lang="sr-Latn-RS" sz="2000" dirty="0"/>
              <a:t> stvaranju i emitovanju tih emisija učestvuju djeca. </a:t>
            </a:r>
          </a:p>
          <a:p>
            <a:pPr algn="just"/>
            <a:endParaRPr lang="sr-Latn-RS" sz="2000" dirty="0"/>
          </a:p>
          <a:p>
            <a:pPr algn="just"/>
            <a:r>
              <a:rPr lang="sr-Latn-RS" sz="2000" dirty="0"/>
              <a:t>Radio-igra – je priča koja se prenosi putem radiovalova. </a:t>
            </a:r>
            <a:r>
              <a:rPr lang="en-US" sz="2000" dirty="0"/>
              <a:t>Z</a:t>
            </a:r>
            <a:r>
              <a:rPr lang="sr-Latn-RS" sz="2000" dirty="0"/>
              <a:t>a razliku od filma, televizijske emisije ili predstave koje možemo gledati,  radio-igru doživljavamo kao zvuk. </a:t>
            </a:r>
            <a:r>
              <a:rPr lang="en-US" sz="2000" dirty="0"/>
              <a:t>P</a:t>
            </a:r>
            <a:r>
              <a:rPr lang="sr-Latn-RS" sz="2000" dirty="0"/>
              <a:t>ored dijaloga, radio-igra može imati muziku i zvučne efekte koji pomažu slušaocu da stekne što bolji utisak o priči. </a:t>
            </a:r>
            <a:r>
              <a:rPr lang="en-US" sz="2000" dirty="0"/>
              <a:t>Z</a:t>
            </a:r>
            <a:r>
              <a:rPr lang="sr-Latn-RS" sz="2000" dirty="0"/>
              <a:t>a stavaranje jedne radio-igre najprije je potreban tekst, zatim dramaturg, reditelj, glumci, snimatelj, oprema za rad i studio za snimanje... </a:t>
            </a:r>
          </a:p>
          <a:p>
            <a:pPr algn="just"/>
            <a:r>
              <a:rPr lang="en-US" sz="2000" dirty="0"/>
              <a:t>P</a:t>
            </a:r>
            <a:r>
              <a:rPr lang="sr-Latn-RS" sz="2000" dirty="0"/>
              <a:t>osao dramaturga je da odaberei prilagodi tekst, reditelj dijeli uloge glumcima, a snimatelj s glumcim snima radio-igru koja se pušta na radiju. </a:t>
            </a:r>
            <a:endParaRPr lang="en-US" sz="2000" dirty="0"/>
          </a:p>
        </p:txBody>
      </p:sp>
      <p:pic>
        <p:nvPicPr>
          <p:cNvPr id="4" name="8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01024" y="5948378"/>
            <a:ext cx="428628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Doaći  zadatak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Poslušajte sa vašim roditeljima jednu radio-igru po vašem izboru. </a:t>
            </a:r>
          </a:p>
          <a:p>
            <a:r>
              <a:rPr lang="en-US" dirty="0"/>
              <a:t>R</a:t>
            </a:r>
            <a:r>
              <a:rPr lang="sr-Latn-RS" dirty="0"/>
              <a:t>azgovarajte o njenom sadržaju, likovima i zvučnim efektima koji prate taj tekst. </a:t>
            </a:r>
          </a:p>
          <a:p>
            <a:endParaRPr lang="sr-Latn-RS" dirty="0"/>
          </a:p>
          <a:p>
            <a:pPr>
              <a:buNone/>
            </a:pPr>
            <a:r>
              <a:rPr lang="sr-Latn-RS" dirty="0"/>
              <a:t>                                 </a:t>
            </a:r>
            <a:r>
              <a:rPr lang="sr-Latn-RS" sz="2400" dirty="0"/>
              <a:t>Profesor razredne nastave</a:t>
            </a:r>
          </a:p>
          <a:p>
            <a:pPr>
              <a:buNone/>
            </a:pPr>
            <a:r>
              <a:rPr lang="sr-Latn-RS" sz="2400" dirty="0"/>
              <a:t>                                            Elmedina Karišik </a:t>
            </a:r>
            <a:endParaRPr lang="en-US" dirty="0"/>
          </a:p>
        </p:txBody>
      </p:sp>
      <p:pic>
        <p:nvPicPr>
          <p:cNvPr id="4" name="Sprache 00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572396" y="571480"/>
            <a:ext cx="571504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213</TotalTime>
  <Words>385</Words>
  <Application>Microsoft Office PowerPoint</Application>
  <PresentationFormat>On-screen Show (4:3)</PresentationFormat>
  <Paragraphs>34</Paragraphs>
  <Slides>8</Slides>
  <Notes>0</Notes>
  <HiddenSlides>0</HiddenSlides>
  <MMClips>8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Gill Sans MT</vt:lpstr>
      <vt:lpstr>Verdana</vt:lpstr>
      <vt:lpstr>Wingdings 2</vt:lpstr>
      <vt:lpstr>Solstice</vt:lpstr>
      <vt:lpstr>Bosanski jezik       III razred </vt:lpstr>
      <vt:lpstr>PowerPoint Presentation</vt:lpstr>
      <vt:lpstr>PowerPoint Presentation</vt:lpstr>
      <vt:lpstr>        Trgovac i papagaj</vt:lpstr>
      <vt:lpstr>U ovom tekstu postoji nekoliko riječi, koje možda čujete po prvi put. Evo njihovog značenja: </vt:lpstr>
      <vt:lpstr>Pokušaj da odgovoriš na sledeća pitanja:</vt:lpstr>
      <vt:lpstr>Naučio nešto novo:</vt:lpstr>
      <vt:lpstr>Doaći  zadatak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Emedina Karišik</dc:creator>
  <cp:lastModifiedBy>Emir</cp:lastModifiedBy>
  <cp:revision>13</cp:revision>
  <dcterms:created xsi:type="dcterms:W3CDTF">2020-03-19T20:09:20Z</dcterms:created>
  <dcterms:modified xsi:type="dcterms:W3CDTF">2020-03-20T22:28:50Z</dcterms:modified>
</cp:coreProperties>
</file>