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latin typeface="Bookman Old Style" pitchFamily="18" charset="0"/>
              </a:rPr>
              <a:t>Peti</a:t>
            </a:r>
            <a:r>
              <a:rPr lang="en-US" dirty="0" smtClean="0">
                <a:latin typeface="Bookman Old Style" pitchFamily="18" charset="0"/>
              </a:rPr>
              <a:t> </a:t>
            </a:r>
            <a:r>
              <a:rPr lang="en-US" dirty="0" err="1" smtClean="0">
                <a:latin typeface="Bookman Old Style" pitchFamily="18" charset="0"/>
              </a:rPr>
              <a:t>razred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Bosanski jezik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609600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 smtClean="0">
                <a:latin typeface="Bookman Old Style" pitchFamily="18" charset="0"/>
              </a:rPr>
              <a:t>Nastavnica Amina Tutić, master filolog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15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2162"/>
          </a:xfrm>
        </p:spPr>
        <p:txBody>
          <a:bodyPr/>
          <a:lstStyle/>
          <a:p>
            <a:r>
              <a:rPr lang="sr-Latn-BA" dirty="0" smtClean="0">
                <a:latin typeface="Bookman Old Style" pitchFamily="18" charset="0"/>
              </a:rPr>
              <a:t>Glagolski vid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19200"/>
            <a:ext cx="7772400" cy="5029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sr-Latn-BA" dirty="0" smtClean="0">
                <a:latin typeface="Bookman Old Style" pitchFamily="18" charset="0"/>
              </a:rPr>
              <a:t>Da se prisjetimo... 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</a:t>
            </a:r>
            <a:r>
              <a:rPr lang="sr-Latn-BA" b="1" u="sng" dirty="0" smtClean="0">
                <a:latin typeface="Bookman Old Style" pitchFamily="18" charset="0"/>
              </a:rPr>
              <a:t>Glagoli su </a:t>
            </a:r>
            <a:r>
              <a:rPr lang="sr-Latn-BA" dirty="0" smtClean="0">
                <a:latin typeface="Bookman Old Style" pitchFamily="18" charset="0"/>
              </a:rPr>
              <a:t>promjenljive, ali nesamostalne riječi. To znači da glagol zavisi od imenice, odnosno od pojma kojem se pripisuje radnja, stanje i zbivanje.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Primjeri: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1) </a:t>
            </a:r>
            <a:r>
              <a:rPr lang="sr-Latn-BA" b="1" u="sng" dirty="0" smtClean="0">
                <a:latin typeface="Bookman Old Style" pitchFamily="18" charset="0"/>
              </a:rPr>
              <a:t>Učim</a:t>
            </a:r>
            <a:r>
              <a:rPr lang="sr-Latn-BA" dirty="0" smtClean="0">
                <a:latin typeface="Bookman Old Style" pitchFamily="18" charset="0"/>
              </a:rPr>
              <a:t> svakog dana. (radnja)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2) Na radnom mjestu </a:t>
            </a:r>
            <a:r>
              <a:rPr lang="sr-Latn-BA" b="1" u="sng" dirty="0" smtClean="0">
                <a:latin typeface="Bookman Old Style" pitchFamily="18" charset="0"/>
              </a:rPr>
              <a:t>sjedim</a:t>
            </a:r>
            <a:r>
              <a:rPr lang="sr-Latn-BA" dirty="0" smtClean="0">
                <a:latin typeface="Bookman Old Style" pitchFamily="18" charset="0"/>
              </a:rPr>
              <a:t>. (stanje)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3) </a:t>
            </a:r>
            <a:r>
              <a:rPr lang="sr-Latn-BA" b="1" u="sng" dirty="0" smtClean="0">
                <a:latin typeface="Bookman Old Style" pitchFamily="18" charset="0"/>
              </a:rPr>
              <a:t>Bolujem</a:t>
            </a:r>
            <a:r>
              <a:rPr lang="sr-Latn-BA" dirty="0" smtClean="0">
                <a:latin typeface="Bookman Old Style" pitchFamily="18" charset="0"/>
              </a:rPr>
              <a:t> dva mjeseca. (zbivanje)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Glagoli u bosanskom jeziku sadrže informaciju o svršenosti – nesvršenosti radnje, stanja, zbivanja. Ta osobina glagola naziva se </a:t>
            </a:r>
            <a:r>
              <a:rPr lang="sr-Latn-BA" b="1" dirty="0" smtClean="0">
                <a:latin typeface="Bookman Old Style" pitchFamily="18" charset="0"/>
              </a:rPr>
              <a:t>glagolski vid</a:t>
            </a:r>
            <a:r>
              <a:rPr lang="sr-Latn-BA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  <p:transition advTm="40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09600"/>
            <a:ext cx="7772400" cy="5410200"/>
          </a:xfrm>
        </p:spPr>
        <p:txBody>
          <a:bodyPr>
            <a:normAutofit/>
          </a:bodyPr>
          <a:lstStyle/>
          <a:p>
            <a:pPr algn="just"/>
            <a:r>
              <a:rPr lang="sr-Latn-BA" sz="2800" dirty="0" smtClean="0">
                <a:latin typeface="Bookman Old Style" pitchFamily="18" charset="0"/>
              </a:rPr>
              <a:t>Kroz sljedeće primjere vidjet ćemo kako se glagoli razlikuju po svršenosti, odnosno nesvršenosti:</a:t>
            </a:r>
          </a:p>
          <a:p>
            <a:pPr algn="just">
              <a:buNone/>
            </a:pPr>
            <a:r>
              <a:rPr lang="sr-Latn-BA" sz="2800" dirty="0" smtClean="0">
                <a:latin typeface="Bookman Old Style" pitchFamily="18" charset="0"/>
              </a:rPr>
              <a:t>		1) </a:t>
            </a:r>
            <a:r>
              <a:rPr lang="sr-Latn-BA" sz="2800" i="1" dirty="0" smtClean="0">
                <a:latin typeface="Bookman Old Style" pitchFamily="18" charset="0"/>
              </a:rPr>
              <a:t>Mnogo </a:t>
            </a:r>
            <a:r>
              <a:rPr lang="sr-Latn-BA" sz="2800" b="1" i="1" u="sng" dirty="0" smtClean="0">
                <a:latin typeface="Bookman Old Style" pitchFamily="18" charset="0"/>
              </a:rPr>
              <a:t>učim</a:t>
            </a:r>
            <a:r>
              <a:rPr lang="sr-Latn-BA" sz="2800" i="1" dirty="0" smtClean="0">
                <a:latin typeface="Bookman Old Style" pitchFamily="18" charset="0"/>
              </a:rPr>
              <a:t> i zato uvijek sve dobro </a:t>
            </a:r>
            <a:r>
              <a:rPr lang="sr-Latn-BA" sz="2800" b="1" i="1" u="sng" dirty="0" smtClean="0">
                <a:latin typeface="Bookman Old Style" pitchFamily="18" charset="0"/>
              </a:rPr>
              <a:t>naučim</a:t>
            </a:r>
            <a:r>
              <a:rPr lang="sr-Latn-BA" sz="2800" i="1" dirty="0" smtClean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r>
              <a:rPr lang="sr-Latn-BA" sz="2800" dirty="0" smtClean="0">
                <a:latin typeface="Bookman Old Style" pitchFamily="18" charset="0"/>
              </a:rPr>
              <a:t>		2) </a:t>
            </a:r>
            <a:r>
              <a:rPr lang="sr-Latn-BA" sz="2800" i="1" dirty="0" smtClean="0">
                <a:latin typeface="Bookman Old Style" pitchFamily="18" charset="0"/>
              </a:rPr>
              <a:t>Pošto kod kuće mnogo </a:t>
            </a:r>
            <a:r>
              <a:rPr lang="sr-Latn-BA" sz="2800" b="1" i="1" u="sng" dirty="0" smtClean="0">
                <a:latin typeface="Bookman Old Style" pitchFamily="18" charset="0"/>
              </a:rPr>
              <a:t>sjedim</a:t>
            </a:r>
            <a:r>
              <a:rPr lang="sr-Latn-BA" sz="2800" i="1" dirty="0" smtClean="0">
                <a:latin typeface="Bookman Old Style" pitchFamily="18" charset="0"/>
              </a:rPr>
              <a:t>, na poslu izbjegavam da </a:t>
            </a:r>
            <a:r>
              <a:rPr lang="sr-Latn-BA" sz="2800" b="1" i="1" u="sng" dirty="0" smtClean="0">
                <a:latin typeface="Bookman Old Style" pitchFamily="18" charset="0"/>
              </a:rPr>
              <a:t>sjednem</a:t>
            </a:r>
            <a:r>
              <a:rPr lang="sr-Latn-BA" sz="2800" i="1" dirty="0" smtClean="0">
                <a:latin typeface="Bookman Old Style" pitchFamily="18" charset="0"/>
              </a:rPr>
              <a:t>.</a:t>
            </a:r>
          </a:p>
          <a:p>
            <a:pPr algn="just">
              <a:buNone/>
            </a:pPr>
            <a:r>
              <a:rPr lang="sr-Latn-BA" sz="2800" dirty="0" smtClean="0">
                <a:latin typeface="Bookman Old Style" pitchFamily="18" charset="0"/>
              </a:rPr>
              <a:t>	Glagoli učiti i sjedeti označavaju da su radnje i stanje u toku, da nisu svršeni, a glagoli naučiti i sjednuti označavaju da su radnje i stanje svršeni.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4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BA" dirty="0" smtClean="0">
                <a:latin typeface="Bookman Old Style" pitchFamily="18" charset="0"/>
              </a:rPr>
              <a:t>Glagoli se </a:t>
            </a:r>
            <a:r>
              <a:rPr lang="sr-Latn-BA" b="1" dirty="0" smtClean="0">
                <a:latin typeface="Bookman Old Style" pitchFamily="18" charset="0"/>
              </a:rPr>
              <a:t>prema vidu </a:t>
            </a:r>
            <a:r>
              <a:rPr lang="sr-Latn-BA" dirty="0" smtClean="0">
                <a:latin typeface="Bookman Old Style" pitchFamily="18" charset="0"/>
              </a:rPr>
              <a:t>dijele na dvije velike grupe: 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1) </a:t>
            </a:r>
            <a:r>
              <a:rPr lang="sr-Latn-BA" b="1" u="sng" dirty="0" smtClean="0">
                <a:latin typeface="Bookman Old Style" pitchFamily="18" charset="0"/>
              </a:rPr>
              <a:t>Nesvršene</a:t>
            </a:r>
            <a:r>
              <a:rPr lang="sr-Latn-BA" dirty="0" smtClean="0">
                <a:latin typeface="Bookman Old Style" pitchFamily="18" charset="0"/>
              </a:rPr>
              <a:t> (imperfektivne) glagole</a:t>
            </a:r>
          </a:p>
          <a:p>
            <a:pPr algn="just">
              <a:buNone/>
            </a:pPr>
            <a:r>
              <a:rPr lang="sr-Latn-BA" i="1" dirty="0" smtClean="0">
                <a:latin typeface="Bookman Old Style" pitchFamily="18" charset="0"/>
              </a:rPr>
              <a:t>	Nesvršeni su: govoriti, vikati, pisati...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2) </a:t>
            </a:r>
            <a:r>
              <a:rPr lang="sr-Latn-BA" b="1" u="sng" dirty="0" smtClean="0">
                <a:latin typeface="Bookman Old Style" pitchFamily="18" charset="0"/>
              </a:rPr>
              <a:t>Svršene</a:t>
            </a:r>
            <a:r>
              <a:rPr lang="sr-Latn-BA" dirty="0" smtClean="0">
                <a:latin typeface="Bookman Old Style" pitchFamily="18" charset="0"/>
              </a:rPr>
              <a:t> (perfektivne) glagole</a:t>
            </a:r>
          </a:p>
          <a:p>
            <a:pPr algn="just">
              <a:buNone/>
            </a:pPr>
            <a:r>
              <a:rPr lang="sr-Latn-BA" i="1" dirty="0" smtClean="0">
                <a:latin typeface="Bookman Old Style" pitchFamily="18" charset="0"/>
              </a:rPr>
              <a:t>	Svršeni su: progovoriti, povikati, zapisati...</a:t>
            </a:r>
          </a:p>
          <a:p>
            <a:pPr algn="just"/>
            <a:r>
              <a:rPr lang="sr-Latn-BA" dirty="0" smtClean="0">
                <a:latin typeface="Bookman Old Style" pitchFamily="18" charset="0"/>
              </a:rPr>
              <a:t>Trajanje radnje svih nesvršenih glagola je neograničeno, ali način trajanja radnje nije isti. 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</a:t>
            </a:r>
            <a:r>
              <a:rPr lang="sr-Latn-BA" b="1" u="sng" dirty="0" smtClean="0">
                <a:latin typeface="Bookman Old Style" pitchFamily="18" charset="0"/>
              </a:rPr>
              <a:t>Nesvršeni glagoli se dijele: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1) </a:t>
            </a:r>
            <a:r>
              <a:rPr lang="sr-Latn-BA" b="1" dirty="0" smtClean="0">
                <a:latin typeface="Bookman Old Style" pitchFamily="18" charset="0"/>
              </a:rPr>
              <a:t>Trajni glagoli</a:t>
            </a:r>
            <a:r>
              <a:rPr lang="sr-Latn-BA" dirty="0" smtClean="0">
                <a:latin typeface="Bookman Old Style" pitchFamily="18" charset="0"/>
              </a:rPr>
              <a:t>, oni čija radnja traje neprekidno: vikati, voziti, nositi, pisati, voditi, pjevati, skakati...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2) </a:t>
            </a:r>
            <a:r>
              <a:rPr lang="sr-Latn-BA" b="1" dirty="0" smtClean="0">
                <a:latin typeface="Bookman Old Style" pitchFamily="18" charset="0"/>
              </a:rPr>
              <a:t>Učestali glagoli</a:t>
            </a:r>
            <a:r>
              <a:rPr lang="sr-Latn-BA" dirty="0" smtClean="0">
                <a:latin typeface="Bookman Old Style" pitchFamily="18" charset="0"/>
              </a:rPr>
              <a:t>, čija radnja traje neograničeno, ali isprekidano, ponavljajući se više puta (učestalo): izvirivati, prevoziti, iznositi, odvoditi, zapisivati, poskakivati...</a:t>
            </a:r>
          </a:p>
        </p:txBody>
      </p:sp>
    </p:spTree>
  </p:cSld>
  <p:clrMapOvr>
    <a:masterClrMapping/>
  </p:clrMapOvr>
  <p:transition advTm="5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</a:t>
            </a:r>
            <a:r>
              <a:rPr lang="sr-Latn-BA" b="1" u="sng" dirty="0" smtClean="0">
                <a:latin typeface="Bookman Old Style" pitchFamily="18" charset="0"/>
              </a:rPr>
              <a:t>Svršeni glagoli </a:t>
            </a:r>
            <a:r>
              <a:rPr lang="sr-Latn-BA" dirty="0" smtClean="0">
                <a:latin typeface="Bookman Old Style" pitchFamily="18" charset="0"/>
              </a:rPr>
              <a:t>se međusobno razlikuju po tome da li označavaju da je neka radnja cijela svršena, njen početak ili završetak, pa iz toga </a:t>
            </a:r>
            <a:r>
              <a:rPr lang="sr-Latn-BA" b="1" u="sng" dirty="0" smtClean="0">
                <a:latin typeface="Bookman Old Style" pitchFamily="18" charset="0"/>
              </a:rPr>
              <a:t>proističe i njihova podjela</a:t>
            </a:r>
            <a:r>
              <a:rPr lang="sr-Latn-BA" b="1" dirty="0" smtClean="0">
                <a:latin typeface="Bookman Old Style" pitchFamily="18" charset="0"/>
              </a:rPr>
              <a:t>: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1) </a:t>
            </a:r>
            <a:r>
              <a:rPr lang="sr-Latn-BA" b="1" dirty="0" smtClean="0">
                <a:latin typeface="Bookman Old Style" pitchFamily="18" charset="0"/>
              </a:rPr>
              <a:t>Trenutno svršeni glagoli</a:t>
            </a:r>
            <a:r>
              <a:rPr lang="sr-Latn-BA" dirty="0" smtClean="0">
                <a:latin typeface="Bookman Old Style" pitchFamily="18" charset="0"/>
              </a:rPr>
              <a:t>, čija se cijela radnja svrši u jednom trenutku: ustati, leći, sjesti, pasti, trepnuti, razbiti...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2) </a:t>
            </a:r>
            <a:r>
              <a:rPr lang="sr-Latn-BA" b="1" dirty="0" smtClean="0">
                <a:latin typeface="Bookman Old Style" pitchFamily="18" charset="0"/>
              </a:rPr>
              <a:t>Početno svršeni glagoli</a:t>
            </a:r>
            <a:r>
              <a:rPr lang="sr-Latn-BA" dirty="0" smtClean="0">
                <a:latin typeface="Bookman Old Style" pitchFamily="18" charset="0"/>
              </a:rPr>
              <a:t>, označavaju svršen početak radnje: zaplakati, zapjevati, potrčati, započeti, krenuti...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3) </a:t>
            </a:r>
            <a:r>
              <a:rPr lang="sr-Latn-BA" b="1" dirty="0" smtClean="0">
                <a:latin typeface="Bookman Old Style" pitchFamily="18" charset="0"/>
              </a:rPr>
              <a:t>Završno svršeni glagoli</a:t>
            </a:r>
            <a:r>
              <a:rPr lang="sr-Latn-BA" dirty="0" smtClean="0">
                <a:latin typeface="Bookman Old Style" pitchFamily="18" charset="0"/>
              </a:rPr>
              <a:t>, označavaju svršetak radnje prije čega je ona mogla trajati vrlo dugo: posijati, pročitati, izgorjeti, doputovati, oprati...</a:t>
            </a:r>
            <a:endParaRPr lang="en-US" dirty="0">
              <a:latin typeface="Bookman Old Style" pitchFamily="18" charset="0"/>
            </a:endParaRPr>
          </a:p>
        </p:txBody>
      </p:sp>
    </p:spTree>
  </p:cSld>
  <p:clrMapOvr>
    <a:masterClrMapping/>
  </p:clrMapOvr>
  <p:transition advTm="40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7912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Latn-BA" dirty="0" smtClean="0">
                <a:latin typeface="Bookman Old Style" pitchFamily="18" charset="0"/>
              </a:rPr>
              <a:t>U bosanskom jeziku postoje parovi nesvršenih i svršenih glagola: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čučati	-	čučnuti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sedjeti	-	sjesti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ležati	-	leći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padati	-	pasti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gurati	-	gurnuti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Dodavanjem prefiksa pro-, za-, po-, od-, do-, o-, nesvršenom glagolu stvara se njegov idealan </a:t>
            </a:r>
            <a:r>
              <a:rPr lang="sr-Latn-BA" dirty="0" smtClean="0">
                <a:latin typeface="Bookman Old Style" pitchFamily="18" charset="0"/>
              </a:rPr>
              <a:t>par:</a:t>
            </a:r>
            <a:endParaRPr lang="sr-Latn-BA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čitati	-	pročitati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plakati	-	zaplakati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trčati	-	potrčati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nositi	-	odnijeti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putovati	-	doputovati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prati	-	oprati</a:t>
            </a:r>
          </a:p>
          <a:p>
            <a:pPr algn="just">
              <a:buNone/>
            </a:pPr>
            <a:r>
              <a:rPr lang="sr-Latn-BA" dirty="0" smtClean="0">
                <a:latin typeface="Bookman Old Style" pitchFamily="18" charset="0"/>
              </a:rPr>
              <a:t>			   tjerati	-	istjerati</a:t>
            </a:r>
          </a:p>
        </p:txBody>
      </p:sp>
    </p:spTree>
  </p:cSld>
  <p:clrMapOvr>
    <a:masterClrMapping/>
  </p:clrMapOvr>
  <p:transition advTm="40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457200"/>
            <a:ext cx="7772400" cy="5562600"/>
          </a:xfrm>
        </p:spPr>
        <p:txBody>
          <a:bodyPr/>
          <a:lstStyle/>
          <a:p>
            <a:pPr algn="just"/>
            <a:r>
              <a:rPr lang="sr-Latn-BA" b="1" u="sng" dirty="0" smtClean="0">
                <a:latin typeface="Bookman Old Style" pitchFamily="18" charset="0"/>
              </a:rPr>
              <a:t>Dvovidski glagoli </a:t>
            </a:r>
            <a:r>
              <a:rPr lang="sr-Latn-BA" dirty="0" smtClean="0">
                <a:latin typeface="Bookman Old Style" pitchFamily="18" charset="0"/>
              </a:rPr>
              <a:t>u zavisnosti od kontektsta mogu označavati svršenu ili nesvršenu radnju. Dvovidski glagoli su: čuti, vidjeti, ručati, večerati, telefonirati...</a:t>
            </a:r>
          </a:p>
          <a:p>
            <a:pPr algn="just">
              <a:buNone/>
            </a:pPr>
            <a:endParaRPr lang="sr-Latn-BA" dirty="0" smtClean="0">
              <a:latin typeface="Bookman Old Style" pitchFamily="18" charset="0"/>
            </a:endParaRPr>
          </a:p>
          <a:p>
            <a:pPr lvl="1" algn="just">
              <a:buNone/>
            </a:pPr>
            <a:r>
              <a:rPr lang="sr-Latn-BA" i="1" dirty="0" smtClean="0">
                <a:latin typeface="Bookman Old Style" pitchFamily="18" charset="0"/>
              </a:rPr>
              <a:t>Primjer:  Sara telefonira, čim telefonira, uradit će domaću zadaću.</a:t>
            </a:r>
          </a:p>
        </p:txBody>
      </p:sp>
    </p:spTree>
  </p:cSld>
  <p:clrMapOvr>
    <a:masterClrMapping/>
  </p:clrMapOvr>
  <p:transition advTm="2500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/>
          <a:lstStyle/>
          <a:p>
            <a:pPr algn="ctr">
              <a:buNone/>
            </a:pPr>
            <a:r>
              <a:rPr lang="sr-Latn-BA" dirty="0" smtClean="0"/>
              <a:t>Hvala na pažnji.</a:t>
            </a:r>
            <a:endParaRPr lang="en-US" dirty="0"/>
          </a:p>
        </p:txBody>
      </p:sp>
    </p:spTree>
  </p:cSld>
  <p:clrMapOvr>
    <a:masterClrMapping/>
  </p:clrMapOvr>
  <p:transition advTm="10000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95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Bosanski jezik</vt:lpstr>
      <vt:lpstr>Glagolski vid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Bosanski jezik</dc:title>
  <dc:creator>Semir</dc:creator>
  <cp:lastModifiedBy>etc</cp:lastModifiedBy>
  <cp:revision>10</cp:revision>
  <dcterms:created xsi:type="dcterms:W3CDTF">2006-08-16T00:00:00Z</dcterms:created>
  <dcterms:modified xsi:type="dcterms:W3CDTF">2020-03-18T16:52:51Z</dcterms:modified>
</cp:coreProperties>
</file>