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BA" dirty="0" smtClean="0">
                <a:latin typeface="Bookman Old Style" pitchFamily="18" charset="0"/>
              </a:rPr>
              <a:t>Peti razred</a:t>
            </a:r>
            <a:endParaRPr lang="en-US" dirty="0">
              <a:latin typeface="Bookman Old Style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>
                <a:latin typeface="Bookman Old Style" pitchFamily="18" charset="0"/>
              </a:rPr>
              <a:t>Bosanski jezik</a:t>
            </a:r>
            <a:endParaRPr lang="en-US" dirty="0">
              <a:latin typeface="Bookman Old Style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343400" y="6096000"/>
            <a:ext cx="45512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BA" dirty="0" smtClean="0">
                <a:latin typeface="Bookman Old Style" pitchFamily="18" charset="0"/>
              </a:rPr>
              <a:t>Nastavnica Amina Tutić, master filolog</a:t>
            </a:r>
            <a:endParaRPr lang="en-US" dirty="0">
              <a:latin typeface="Bookman Old Style" pitchFamily="18" charset="0"/>
            </a:endParaRPr>
          </a:p>
        </p:txBody>
      </p:sp>
    </p:spTree>
  </p:cSld>
  <p:clrMapOvr>
    <a:masterClrMapping/>
  </p:clrMapOvr>
  <p:transition advTm="20000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92162"/>
          </a:xfrm>
        </p:spPr>
        <p:txBody>
          <a:bodyPr>
            <a:normAutofit/>
          </a:bodyPr>
          <a:lstStyle/>
          <a:p>
            <a:r>
              <a:rPr lang="sr-Latn-BA" dirty="0" smtClean="0"/>
              <a:t>Infinitiv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sr-Latn-BA" b="1" dirty="0" smtClean="0">
                <a:latin typeface="Bookman Old Style" pitchFamily="18" charset="0"/>
              </a:rPr>
              <a:t>Infinitiv je bezličan glagolski oblik.</a:t>
            </a:r>
          </a:p>
          <a:p>
            <a:pPr algn="just">
              <a:buNone/>
            </a:pPr>
            <a:r>
              <a:rPr lang="sr-Latn-BA" dirty="0" smtClean="0">
                <a:latin typeface="Bookman Old Style" pitchFamily="18" charset="0"/>
              </a:rPr>
              <a:t>	Glagol u infinitivu samo imenuje radnju, stanje ili zbivanje. </a:t>
            </a:r>
          </a:p>
          <a:p>
            <a:pPr algn="just">
              <a:buNone/>
            </a:pPr>
            <a:r>
              <a:rPr lang="sr-Latn-BA" dirty="0" smtClean="0">
                <a:latin typeface="Bookman Old Style" pitchFamily="18" charset="0"/>
              </a:rPr>
              <a:t>	Infinitiv nema gramatičke kategorije lica, vremena, načina, gramatičkog roda i broja. </a:t>
            </a:r>
          </a:p>
          <a:p>
            <a:pPr algn="just">
              <a:buNone/>
            </a:pPr>
            <a:r>
              <a:rPr lang="sr-Latn-BA" dirty="0" smtClean="0">
                <a:latin typeface="Bookman Old Style" pitchFamily="18" charset="0"/>
              </a:rPr>
              <a:t>	To znači da se iz infinitiva samo saznaje koja radnja je u pitanju, ali se ne saznaje ni koje lice je vrši, ni u kojem je vremenu vršena ili izvršena, niti da li jednina ili množina vrše radnju, niti kojeg je roda vršilac radnje.</a:t>
            </a:r>
          </a:p>
        </p:txBody>
      </p:sp>
    </p:spTree>
  </p:cSld>
  <p:clrMapOvr>
    <a:masterClrMapping/>
  </p:clrMapOvr>
  <p:transition advTm="60000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533400"/>
            <a:ext cx="7772400" cy="5791200"/>
          </a:xfrm>
        </p:spPr>
        <p:txBody>
          <a:bodyPr>
            <a:normAutofit/>
          </a:bodyPr>
          <a:lstStyle/>
          <a:p>
            <a:pPr algn="just"/>
            <a:r>
              <a:rPr lang="sr-Latn-BA" dirty="0" smtClean="0">
                <a:latin typeface="Bookman Old Style" pitchFamily="18" charset="0"/>
              </a:rPr>
              <a:t>Infinitiv se u našem jeziku naziva </a:t>
            </a:r>
            <a:r>
              <a:rPr lang="sr-Latn-BA" b="1" dirty="0" smtClean="0">
                <a:latin typeface="Bookman Old Style" pitchFamily="18" charset="0"/>
              </a:rPr>
              <a:t>neodređen glagolski oblik</a:t>
            </a:r>
            <a:r>
              <a:rPr lang="sr-Latn-BA" dirty="0" smtClean="0">
                <a:latin typeface="Bookman Old Style" pitchFamily="18" charset="0"/>
              </a:rPr>
              <a:t>, svrstavamo ga u nelične glagolske oblike zajedno sa glagolskim pridjevima i glagolskim prilozima. </a:t>
            </a:r>
          </a:p>
          <a:p>
            <a:pPr algn="just">
              <a:buNone/>
            </a:pPr>
            <a:endParaRPr lang="sr-Latn-BA" dirty="0" smtClean="0">
              <a:latin typeface="Bookman Old Style" pitchFamily="18" charset="0"/>
            </a:endParaRPr>
          </a:p>
          <a:p>
            <a:pPr algn="just"/>
            <a:r>
              <a:rPr lang="sr-Latn-BA" dirty="0" smtClean="0">
                <a:latin typeface="Bookman Old Style" pitchFamily="18" charset="0"/>
              </a:rPr>
              <a:t>Infinitiv je zapravo samo jedna riječ, dakle u pogledu sastava on je prost glagolski oblik.</a:t>
            </a:r>
          </a:p>
          <a:p>
            <a:pPr algn="just">
              <a:buNone/>
            </a:pPr>
            <a:endParaRPr lang="sr-Latn-BA" dirty="0" smtClean="0">
              <a:latin typeface="Bookman Old Style" pitchFamily="18" charset="0"/>
            </a:endParaRPr>
          </a:p>
          <a:p>
            <a:pPr algn="just"/>
            <a:r>
              <a:rPr lang="sr-Latn-BA" dirty="0" smtClean="0">
                <a:latin typeface="Bookman Old Style" pitchFamily="18" charset="0"/>
              </a:rPr>
              <a:t>Bez obzira što je infinitiv takav – prost i neodređen, ipak od njega imamo ogromne koristi u bosanskome jeziku. </a:t>
            </a:r>
          </a:p>
        </p:txBody>
      </p:sp>
    </p:spTree>
  </p:cSld>
  <p:clrMapOvr>
    <a:masterClrMapping/>
  </p:clrMapOvr>
  <p:transition advTm="60000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762000"/>
            <a:ext cx="7772400" cy="5257800"/>
          </a:xfrm>
        </p:spPr>
        <p:txBody>
          <a:bodyPr/>
          <a:lstStyle/>
          <a:p>
            <a:pPr algn="just"/>
            <a:r>
              <a:rPr lang="sr-Latn-BA" dirty="0" smtClean="0">
                <a:latin typeface="Bookman Old Style" pitchFamily="18" charset="0"/>
              </a:rPr>
              <a:t>Najvažniji dio infinitiva je </a:t>
            </a:r>
            <a:r>
              <a:rPr lang="sr-Latn-BA" b="1" dirty="0" smtClean="0">
                <a:latin typeface="Bookman Old Style" pitchFamily="18" charset="0"/>
              </a:rPr>
              <a:t>infinitivna osnova</a:t>
            </a:r>
            <a:r>
              <a:rPr lang="sr-Latn-BA" dirty="0" smtClean="0">
                <a:latin typeface="Bookman Old Style" pitchFamily="18" charset="0"/>
              </a:rPr>
              <a:t>. Pošto infinitiv prepoznajemo po nastavku –</a:t>
            </a:r>
            <a:r>
              <a:rPr lang="sr-Latn-BA" b="1" dirty="0" smtClean="0">
                <a:latin typeface="Bookman Old Style" pitchFamily="18" charset="0"/>
              </a:rPr>
              <a:t>ti</a:t>
            </a:r>
            <a:r>
              <a:rPr lang="sr-Latn-BA" dirty="0" smtClean="0">
                <a:latin typeface="Bookman Old Style" pitchFamily="18" charset="0"/>
              </a:rPr>
              <a:t>, infinitivnu osnovu dobijamo kada glagol ostane bez tog nastavka.</a:t>
            </a:r>
          </a:p>
          <a:p>
            <a:pPr algn="just">
              <a:buNone/>
            </a:pPr>
            <a:r>
              <a:rPr lang="sr-Latn-BA" dirty="0" smtClean="0">
                <a:latin typeface="Bookman Old Style" pitchFamily="18" charset="0"/>
              </a:rPr>
              <a:t>	Primjeri</a:t>
            </a:r>
            <a:r>
              <a:rPr lang="sr-Latn-BA" i="1" dirty="0" smtClean="0">
                <a:latin typeface="Bookman Old Style" pitchFamily="18" charset="0"/>
              </a:rPr>
              <a:t>: Pisa-ti, pjeva-ti, uči-ti, misli-ti, igra-ti.</a:t>
            </a:r>
          </a:p>
          <a:p>
            <a:pPr algn="just">
              <a:buNone/>
            </a:pPr>
            <a:endParaRPr lang="sr-Latn-BA" dirty="0" smtClean="0">
              <a:latin typeface="Bookman Old Style" pitchFamily="18" charset="0"/>
            </a:endParaRPr>
          </a:p>
          <a:p>
            <a:pPr algn="just"/>
            <a:r>
              <a:rPr lang="sr-Latn-BA" dirty="0" smtClean="0">
                <a:latin typeface="Bookman Old Style" pitchFamily="18" charset="0"/>
              </a:rPr>
              <a:t>Infinitiv također prepoznajemo po nastavku  -</a:t>
            </a:r>
            <a:r>
              <a:rPr lang="sr-Latn-BA" b="1" dirty="0" smtClean="0">
                <a:latin typeface="Bookman Old Style" pitchFamily="18" charset="0"/>
              </a:rPr>
              <a:t>ći</a:t>
            </a:r>
            <a:r>
              <a:rPr lang="sr-Latn-BA" dirty="0" smtClean="0">
                <a:latin typeface="Bookman Old Style" pitchFamily="18" charset="0"/>
              </a:rPr>
              <a:t>. Primjeri: </a:t>
            </a:r>
            <a:r>
              <a:rPr lang="sr-Latn-BA" i="1" dirty="0" smtClean="0">
                <a:latin typeface="Bookman Old Style" pitchFamily="18" charset="0"/>
              </a:rPr>
              <a:t>peći, reći, sjeći</a:t>
            </a:r>
            <a:r>
              <a:rPr lang="sr-Latn-BA" dirty="0" smtClean="0">
                <a:latin typeface="Bookman Old Style" pitchFamily="18" charset="0"/>
              </a:rPr>
              <a:t>, - nastali su od glagola </a:t>
            </a:r>
            <a:r>
              <a:rPr lang="sr-Latn-BA" i="1" dirty="0" smtClean="0">
                <a:latin typeface="Bookman Old Style" pitchFamily="18" charset="0"/>
              </a:rPr>
              <a:t>pekati, rekati, sjekati</a:t>
            </a:r>
            <a:r>
              <a:rPr lang="sr-Latn-BA" dirty="0" smtClean="0">
                <a:latin typeface="Bookman Old Style" pitchFamily="18" charset="0"/>
              </a:rPr>
              <a:t>. Kada odbijemo nastavak –</a:t>
            </a:r>
            <a:r>
              <a:rPr lang="sr-Latn-BA" b="1" dirty="0" smtClean="0">
                <a:latin typeface="Bookman Old Style" pitchFamily="18" charset="0"/>
              </a:rPr>
              <a:t>ti</a:t>
            </a:r>
            <a:r>
              <a:rPr lang="sr-Latn-BA" dirty="0" smtClean="0">
                <a:latin typeface="Bookman Old Style" pitchFamily="18" charset="0"/>
              </a:rPr>
              <a:t>, dobijamo infinitivne osnove </a:t>
            </a:r>
            <a:r>
              <a:rPr lang="sr-Latn-BA" i="1" dirty="0" smtClean="0">
                <a:latin typeface="Bookman Old Style" pitchFamily="18" charset="0"/>
              </a:rPr>
              <a:t>pek-, rek-, sjek-</a:t>
            </a:r>
            <a:r>
              <a:rPr lang="sr-Latn-BA" dirty="0" smtClean="0">
                <a:latin typeface="Bookman Old Style" pitchFamily="18" charset="0"/>
              </a:rPr>
              <a:t>.</a:t>
            </a:r>
            <a:endParaRPr lang="en-US" dirty="0">
              <a:latin typeface="Bookman Old Style" pitchFamily="18" charset="0"/>
            </a:endParaRPr>
          </a:p>
        </p:txBody>
      </p:sp>
    </p:spTree>
  </p:cSld>
  <p:clrMapOvr>
    <a:masterClrMapping/>
  </p:clrMapOvr>
  <p:transition advTm="60000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304800"/>
            <a:ext cx="8001000" cy="6172200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sr-Latn-BA" sz="9600" b="1" dirty="0" smtClean="0">
                <a:latin typeface="Bookman Old Style" pitchFamily="18" charset="0"/>
              </a:rPr>
              <a:t>1) ZADAĆA</a:t>
            </a:r>
          </a:p>
          <a:p>
            <a:pPr algn="just"/>
            <a:endParaRPr lang="sr-Latn-BA" dirty="0" smtClean="0">
              <a:latin typeface="Bookman Old Style" pitchFamily="18" charset="0"/>
            </a:endParaRPr>
          </a:p>
          <a:p>
            <a:pPr algn="just">
              <a:buNone/>
            </a:pPr>
            <a:r>
              <a:rPr lang="sr-Latn-BA" sz="4400" dirty="0" smtClean="0">
                <a:latin typeface="Bookman Old Style" pitchFamily="18" charset="0"/>
              </a:rPr>
              <a:t>	</a:t>
            </a:r>
            <a:r>
              <a:rPr lang="sr-Latn-BA" sz="9600" dirty="0" smtClean="0">
                <a:latin typeface="Bookman Old Style" pitchFamily="18" charset="0"/>
              </a:rPr>
              <a:t>U sljedećem tekstu, koji smo obradili na jednom od prošlih časova (Zija Dizdarević – Majka) ima glagola koje ćemo izdvojiti iz teksta i napisati ih u njihovome osnovnom obliku:</a:t>
            </a:r>
          </a:p>
          <a:p>
            <a:pPr algn="just">
              <a:buNone/>
            </a:pPr>
            <a:endParaRPr lang="sr-Latn-BA" sz="9600" dirty="0" smtClean="0">
              <a:latin typeface="Bookman Old Style" pitchFamily="18" charset="0"/>
            </a:endParaRPr>
          </a:p>
          <a:p>
            <a:pPr algn="just">
              <a:buNone/>
            </a:pPr>
            <a:r>
              <a:rPr lang="sr-Latn-BA" sz="9600" dirty="0" smtClean="0">
                <a:latin typeface="Bookman Old Style" pitchFamily="18" charset="0"/>
              </a:rPr>
              <a:t>	</a:t>
            </a:r>
            <a:r>
              <a:rPr lang="sr-Latn-BA" sz="9600" i="1" dirty="0" smtClean="0">
                <a:latin typeface="Bookman Old Style" pitchFamily="18" charset="0"/>
              </a:rPr>
              <a:t>Sjećam se: jurili smo po vršajevima za konjima, preko trave i kamenja, kroz dječije razigrane prostore, zaboravljajući otići pet puta na dan u džamiju i – poslije su očeve batine bile svršetak radosti. Mati je sumorno poslušna i prigušena kao i mi, suzila: “svoj je otac, kad malo i udari... Poljubi ga u ruku, pa klanjaj, sinko”, a na svaki udarac i jauk lice joj se trzalo i glavu je okretala. Isprebijano, polomljeno djetinjstvo, neodigrane igre, žena skrivena u tami i očev nemilosrdni pogled. Stražarska sablja što je goroplatno gonila kroz sokake... Rasli smo.</a:t>
            </a:r>
          </a:p>
        </p:txBody>
      </p:sp>
    </p:spTree>
  </p:cSld>
  <p:clrMapOvr>
    <a:masterClrMapping/>
  </p:clrMapOvr>
  <p:transition advTm="120000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457200"/>
            <a:ext cx="7772400" cy="5562600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endParaRPr lang="sr-Latn-BA" dirty="0" smtClean="0">
              <a:latin typeface="Bookman Old Style" pitchFamily="18" charset="0"/>
            </a:endParaRPr>
          </a:p>
          <a:p>
            <a:pPr algn="just">
              <a:buNone/>
            </a:pPr>
            <a:r>
              <a:rPr lang="sr-Latn-BA" dirty="0" smtClean="0">
                <a:latin typeface="Bookman Old Style" pitchFamily="18" charset="0"/>
              </a:rPr>
              <a:t>		sjećam se		-	sjećati se</a:t>
            </a:r>
          </a:p>
          <a:p>
            <a:pPr algn="just">
              <a:buNone/>
            </a:pPr>
            <a:endParaRPr lang="sr-Latn-BA" dirty="0" smtClean="0">
              <a:latin typeface="Bookman Old Style" pitchFamily="18" charset="0"/>
            </a:endParaRPr>
          </a:p>
          <a:p>
            <a:pPr algn="just">
              <a:buNone/>
            </a:pPr>
            <a:r>
              <a:rPr lang="sr-Latn-BA" dirty="0" smtClean="0">
                <a:latin typeface="Bookman Old Style" pitchFamily="18" charset="0"/>
              </a:rPr>
              <a:t>		jurili smo		-	_____________</a:t>
            </a:r>
          </a:p>
          <a:p>
            <a:pPr algn="just">
              <a:buNone/>
            </a:pPr>
            <a:endParaRPr lang="sr-Latn-BA" dirty="0" smtClean="0">
              <a:latin typeface="Bookman Old Style" pitchFamily="18" charset="0"/>
            </a:endParaRPr>
          </a:p>
          <a:p>
            <a:pPr algn="just">
              <a:buNone/>
            </a:pPr>
            <a:r>
              <a:rPr lang="sr-Latn-BA" dirty="0" smtClean="0">
                <a:latin typeface="Bookman Old Style" pitchFamily="18" charset="0"/>
              </a:rPr>
              <a:t>		zaboravljajući	-	_____________</a:t>
            </a:r>
          </a:p>
          <a:p>
            <a:pPr algn="just">
              <a:buNone/>
            </a:pPr>
            <a:endParaRPr lang="sr-Latn-BA" dirty="0" smtClean="0">
              <a:latin typeface="Bookman Old Style" pitchFamily="18" charset="0"/>
            </a:endParaRPr>
          </a:p>
          <a:p>
            <a:pPr algn="just">
              <a:buNone/>
            </a:pPr>
            <a:r>
              <a:rPr lang="sr-Latn-BA" dirty="0" smtClean="0">
                <a:latin typeface="Bookman Old Style" pitchFamily="18" charset="0"/>
              </a:rPr>
              <a:t>		otići			-	_____________</a:t>
            </a:r>
          </a:p>
          <a:p>
            <a:pPr algn="just">
              <a:buNone/>
            </a:pPr>
            <a:endParaRPr lang="sr-Latn-BA" dirty="0" smtClean="0">
              <a:latin typeface="Bookman Old Style" pitchFamily="18" charset="0"/>
            </a:endParaRPr>
          </a:p>
          <a:p>
            <a:pPr algn="just">
              <a:buNone/>
            </a:pPr>
            <a:r>
              <a:rPr lang="sr-Latn-BA" dirty="0" smtClean="0">
                <a:latin typeface="Bookman Old Style" pitchFamily="18" charset="0"/>
              </a:rPr>
              <a:t>		bile			-	_____________</a:t>
            </a:r>
          </a:p>
          <a:p>
            <a:pPr algn="just">
              <a:buNone/>
            </a:pPr>
            <a:endParaRPr lang="sr-Latn-BA" dirty="0" smtClean="0">
              <a:latin typeface="Bookman Old Style" pitchFamily="18" charset="0"/>
            </a:endParaRPr>
          </a:p>
          <a:p>
            <a:pPr algn="just">
              <a:buNone/>
            </a:pPr>
            <a:r>
              <a:rPr lang="sr-Latn-BA" dirty="0" smtClean="0">
                <a:latin typeface="Bookman Old Style" pitchFamily="18" charset="0"/>
              </a:rPr>
              <a:t>			*</a:t>
            </a:r>
            <a:r>
              <a:rPr lang="sr-Latn-BA" i="1" dirty="0" smtClean="0">
                <a:latin typeface="Bookman Old Style" pitchFamily="18" charset="0"/>
              </a:rPr>
              <a:t>popuni prazna polja</a:t>
            </a:r>
          </a:p>
        </p:txBody>
      </p:sp>
    </p:spTree>
  </p:cSld>
  <p:clrMapOvr>
    <a:masterClrMapping/>
  </p:clrMapOvr>
  <p:transition advTm="60000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609600"/>
            <a:ext cx="7772400" cy="5410200"/>
          </a:xfrm>
        </p:spPr>
        <p:txBody>
          <a:bodyPr/>
          <a:lstStyle/>
          <a:p>
            <a:pPr algn="just"/>
            <a:r>
              <a:rPr lang="sr-Latn-BA" b="1" dirty="0" smtClean="0">
                <a:latin typeface="Bookman Old Style" pitchFamily="18" charset="0"/>
              </a:rPr>
              <a:t>2) ZADAĆA</a:t>
            </a:r>
          </a:p>
          <a:p>
            <a:pPr algn="just">
              <a:buNone/>
            </a:pPr>
            <a:endParaRPr lang="sr-Latn-BA" b="1" dirty="0" smtClean="0">
              <a:latin typeface="Bookman Old Style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66800" y="1447799"/>
          <a:ext cx="7391400" cy="44957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3800"/>
                <a:gridCol w="2463800"/>
                <a:gridCol w="2463800"/>
              </a:tblGrid>
              <a:tr h="1004381">
                <a:tc>
                  <a:txBody>
                    <a:bodyPr/>
                    <a:lstStyle/>
                    <a:p>
                      <a:pPr algn="just"/>
                      <a:r>
                        <a:rPr lang="sr-Latn-BA" sz="2800" dirty="0" smtClean="0">
                          <a:latin typeface="Bookman Old Style" pitchFamily="18" charset="0"/>
                        </a:rPr>
                        <a:t>GLAGOL</a:t>
                      </a:r>
                      <a:endParaRPr lang="en-US" sz="2000" dirty="0">
                        <a:latin typeface="Bookman Old Style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sr-Latn-BA" sz="2000" dirty="0" smtClean="0">
                          <a:latin typeface="Bookman Old Style" pitchFamily="18" charset="0"/>
                        </a:rPr>
                        <a:t>ODBIJAMO</a:t>
                      </a:r>
                      <a:r>
                        <a:rPr lang="sr-Latn-BA" sz="2000" baseline="0" dirty="0" smtClean="0">
                          <a:latin typeface="Bookman Old Style" pitchFamily="18" charset="0"/>
                        </a:rPr>
                        <a:t> NASTAVAK  -TI</a:t>
                      </a:r>
                      <a:endParaRPr lang="en-US" sz="2000" dirty="0">
                        <a:latin typeface="Bookman Old Style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sr-Latn-BA" sz="2400" dirty="0" smtClean="0">
                          <a:latin typeface="Bookman Old Style" pitchFamily="18" charset="0"/>
                        </a:rPr>
                        <a:t>INFINITIVNA OSNOVA</a:t>
                      </a:r>
                      <a:endParaRPr lang="en-US" sz="2400" dirty="0">
                        <a:latin typeface="Bookman Old Style" pitchFamily="18" charset="0"/>
                      </a:endParaRPr>
                    </a:p>
                  </a:txBody>
                  <a:tcPr anchor="ctr" anchorCtr="1"/>
                </a:tc>
              </a:tr>
              <a:tr h="581903">
                <a:tc>
                  <a:txBody>
                    <a:bodyPr/>
                    <a:lstStyle/>
                    <a:p>
                      <a:r>
                        <a:rPr lang="sr-Latn-BA" sz="2400" dirty="0" smtClean="0">
                          <a:latin typeface="Bookman Old Style" pitchFamily="18" charset="0"/>
                        </a:rPr>
                        <a:t>ČITATI</a:t>
                      </a:r>
                      <a:endParaRPr lang="en-US" sz="2400" dirty="0">
                        <a:latin typeface="Bookman Old Style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sr-Latn-BA" sz="2400" dirty="0" smtClean="0">
                          <a:latin typeface="Bookman Old Style" pitchFamily="18" charset="0"/>
                        </a:rPr>
                        <a:t>TI</a:t>
                      </a:r>
                      <a:endParaRPr lang="en-US" sz="2400" dirty="0">
                        <a:latin typeface="Bookman Old Style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sr-Latn-BA" sz="2400" dirty="0" smtClean="0">
                          <a:latin typeface="Bookman Old Style" pitchFamily="18" charset="0"/>
                        </a:rPr>
                        <a:t>ČITA</a:t>
                      </a:r>
                      <a:endParaRPr lang="en-US" sz="2400" dirty="0">
                        <a:latin typeface="Bookman Old Style" pitchFamily="18" charset="0"/>
                      </a:endParaRPr>
                    </a:p>
                  </a:txBody>
                  <a:tcPr anchor="ctr" anchorCtr="1"/>
                </a:tc>
              </a:tr>
              <a:tr h="581903">
                <a:tc>
                  <a:txBody>
                    <a:bodyPr/>
                    <a:lstStyle/>
                    <a:p>
                      <a:r>
                        <a:rPr lang="sr-Latn-BA" sz="2400" dirty="0" smtClean="0">
                          <a:latin typeface="Bookman Old Style" pitchFamily="18" charset="0"/>
                        </a:rPr>
                        <a:t>PISATI</a:t>
                      </a:r>
                      <a:endParaRPr lang="en-US" sz="2400" dirty="0">
                        <a:latin typeface="Bookman Old Style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n-US" sz="2400">
                        <a:latin typeface="Bookman Old Style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n-US" sz="2400">
                        <a:latin typeface="Bookman Old Style" pitchFamily="18" charset="0"/>
                      </a:endParaRPr>
                    </a:p>
                  </a:txBody>
                  <a:tcPr anchor="ctr" anchorCtr="1"/>
                </a:tc>
              </a:tr>
              <a:tr h="581903">
                <a:tc>
                  <a:txBody>
                    <a:bodyPr/>
                    <a:lstStyle/>
                    <a:p>
                      <a:r>
                        <a:rPr lang="sr-Latn-BA" sz="2400" dirty="0" smtClean="0">
                          <a:latin typeface="Bookman Old Style" pitchFamily="18" charset="0"/>
                        </a:rPr>
                        <a:t>KOPATI</a:t>
                      </a:r>
                      <a:endParaRPr lang="en-US" sz="2400" dirty="0">
                        <a:latin typeface="Bookman Old Style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Bookman Old Style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n-US" sz="2400">
                        <a:latin typeface="Bookman Old Style" pitchFamily="18" charset="0"/>
                      </a:endParaRPr>
                    </a:p>
                  </a:txBody>
                  <a:tcPr anchor="ctr" anchorCtr="1"/>
                </a:tc>
              </a:tr>
              <a:tr h="581903">
                <a:tc>
                  <a:txBody>
                    <a:bodyPr/>
                    <a:lstStyle/>
                    <a:p>
                      <a:r>
                        <a:rPr lang="sr-Latn-BA" sz="2400" dirty="0" smtClean="0">
                          <a:latin typeface="Bookman Old Style" pitchFamily="18" charset="0"/>
                        </a:rPr>
                        <a:t>TRAŽITI</a:t>
                      </a:r>
                      <a:endParaRPr lang="en-US" sz="2400" dirty="0">
                        <a:latin typeface="Bookman Old Style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Bookman Old Style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n-US" sz="2400">
                        <a:latin typeface="Bookman Old Style" pitchFamily="18" charset="0"/>
                      </a:endParaRPr>
                    </a:p>
                  </a:txBody>
                  <a:tcPr anchor="ctr" anchorCtr="1"/>
                </a:tc>
              </a:tr>
              <a:tr h="581903">
                <a:tc>
                  <a:txBody>
                    <a:bodyPr/>
                    <a:lstStyle/>
                    <a:p>
                      <a:r>
                        <a:rPr lang="sr-Latn-BA" sz="2400" dirty="0" smtClean="0">
                          <a:latin typeface="Bookman Old Style" pitchFamily="18" charset="0"/>
                        </a:rPr>
                        <a:t>ZNATI</a:t>
                      </a:r>
                      <a:endParaRPr lang="en-US" sz="2400" dirty="0">
                        <a:latin typeface="Bookman Old Style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n-US" sz="2400">
                        <a:latin typeface="Bookman Old Style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Bookman Old Style" pitchFamily="18" charset="0"/>
                      </a:endParaRPr>
                    </a:p>
                  </a:txBody>
                  <a:tcPr anchor="ctr" anchorCtr="1"/>
                </a:tc>
              </a:tr>
              <a:tr h="581903">
                <a:tc>
                  <a:txBody>
                    <a:bodyPr/>
                    <a:lstStyle/>
                    <a:p>
                      <a:r>
                        <a:rPr lang="sr-Latn-BA" sz="2400" dirty="0" smtClean="0">
                          <a:latin typeface="Bookman Old Style" pitchFamily="18" charset="0"/>
                        </a:rPr>
                        <a:t>SPAVATI</a:t>
                      </a:r>
                      <a:endParaRPr lang="en-US" sz="2400" dirty="0">
                        <a:latin typeface="Bookman Old Style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Bookman Old Style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Bookman Old Style" pitchFamily="18" charset="0"/>
                      </a:endParaRPr>
                    </a:p>
                  </a:txBody>
                  <a:tcPr anchor="ctr" anchorCtr="1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48000" y="6096000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2400" i="1" dirty="0" smtClean="0">
                <a:latin typeface="Bookman Old Style" pitchFamily="18" charset="0"/>
              </a:rPr>
              <a:t>*popuni prazna polja</a:t>
            </a:r>
            <a:endParaRPr lang="en-US" sz="2400" i="1" dirty="0">
              <a:latin typeface="Bookman Old Style" pitchFamily="18" charset="0"/>
            </a:endParaRPr>
          </a:p>
        </p:txBody>
      </p:sp>
    </p:spTree>
  </p:cSld>
  <p:clrMapOvr>
    <a:masterClrMapping/>
  </p:clrMapOvr>
  <p:transition advTm="60000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457200"/>
            <a:ext cx="7772400" cy="5562600"/>
          </a:xfrm>
        </p:spPr>
        <p:txBody>
          <a:bodyPr/>
          <a:lstStyle/>
          <a:p>
            <a:pPr algn="just"/>
            <a:r>
              <a:rPr lang="sr-Latn-BA" b="1" dirty="0" smtClean="0">
                <a:latin typeface="Bookman Old Style" pitchFamily="18" charset="0"/>
              </a:rPr>
              <a:t>3) ZADAĆA</a:t>
            </a:r>
          </a:p>
          <a:p>
            <a:pPr algn="just">
              <a:buNone/>
            </a:pPr>
            <a:endParaRPr lang="sr-Latn-BA" dirty="0" smtClean="0">
              <a:latin typeface="Bookman Old Style" pitchFamily="18" charset="0"/>
            </a:endParaRPr>
          </a:p>
          <a:p>
            <a:pPr algn="just">
              <a:buNone/>
            </a:pPr>
            <a:r>
              <a:rPr lang="sr-Latn-BA" dirty="0" smtClean="0">
                <a:latin typeface="Bookman Old Style" pitchFamily="18" charset="0"/>
              </a:rPr>
              <a:t>	Od sljedećih glagolskih oblika napiši infinitiv.</a:t>
            </a:r>
          </a:p>
          <a:p>
            <a:pPr algn="just">
              <a:buNone/>
            </a:pPr>
            <a:endParaRPr lang="en-US" dirty="0">
              <a:latin typeface="Bookman Old Style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371600" y="2362200"/>
          <a:ext cx="6705600" cy="3733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/>
                <a:gridCol w="3352800"/>
              </a:tblGrid>
              <a:tr h="622300">
                <a:tc>
                  <a:txBody>
                    <a:bodyPr/>
                    <a:lstStyle/>
                    <a:p>
                      <a:r>
                        <a:rPr lang="sr-Latn-BA" sz="2400" dirty="0" smtClean="0">
                          <a:latin typeface="Bookman Old Style" pitchFamily="18" charset="0"/>
                        </a:rPr>
                        <a:t>GLAGOLSKI OBLIK</a:t>
                      </a:r>
                      <a:endParaRPr lang="en-US" sz="2400" dirty="0">
                        <a:latin typeface="Bookman Old Style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sr-Latn-BA" sz="2400" dirty="0" smtClean="0">
                          <a:latin typeface="Bookman Old Style" pitchFamily="18" charset="0"/>
                        </a:rPr>
                        <a:t>INFINITIV</a:t>
                      </a:r>
                      <a:endParaRPr lang="en-US" sz="2400" dirty="0">
                        <a:latin typeface="Bookman Old Style" pitchFamily="18" charset="0"/>
                      </a:endParaRPr>
                    </a:p>
                  </a:txBody>
                  <a:tcPr anchor="ctr" anchorCtr="1"/>
                </a:tc>
              </a:tr>
              <a:tr h="622300">
                <a:tc>
                  <a:txBody>
                    <a:bodyPr/>
                    <a:lstStyle/>
                    <a:p>
                      <a:r>
                        <a:rPr lang="sr-Latn-BA" sz="2400" dirty="0" smtClean="0">
                          <a:latin typeface="Bookman Old Style" pitchFamily="18" charset="0"/>
                        </a:rPr>
                        <a:t>NAPISAH</a:t>
                      </a:r>
                      <a:endParaRPr lang="en-US" sz="2400" dirty="0">
                        <a:latin typeface="Bookman Old Style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sr-Latn-BA" sz="2400" dirty="0" smtClean="0">
                          <a:latin typeface="Bookman Old Style" pitchFamily="18" charset="0"/>
                        </a:rPr>
                        <a:t>NAPISATI</a:t>
                      </a:r>
                      <a:endParaRPr lang="en-US" sz="2400" dirty="0">
                        <a:latin typeface="Bookman Old Style" pitchFamily="18" charset="0"/>
                      </a:endParaRPr>
                    </a:p>
                  </a:txBody>
                  <a:tcPr anchor="ctr" anchorCtr="1"/>
                </a:tc>
              </a:tr>
              <a:tr h="622300">
                <a:tc>
                  <a:txBody>
                    <a:bodyPr/>
                    <a:lstStyle/>
                    <a:p>
                      <a:r>
                        <a:rPr lang="sr-Latn-BA" sz="2400" dirty="0" smtClean="0">
                          <a:latin typeface="Bookman Old Style" pitchFamily="18" charset="0"/>
                        </a:rPr>
                        <a:t>NAĐOSTE</a:t>
                      </a:r>
                      <a:endParaRPr lang="en-US" sz="2400" dirty="0">
                        <a:latin typeface="Bookman Old Style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n-US" sz="2400">
                        <a:latin typeface="Bookman Old Style" pitchFamily="18" charset="0"/>
                      </a:endParaRPr>
                    </a:p>
                  </a:txBody>
                  <a:tcPr anchor="ctr" anchorCtr="1"/>
                </a:tc>
              </a:tr>
              <a:tr h="622300">
                <a:tc>
                  <a:txBody>
                    <a:bodyPr/>
                    <a:lstStyle/>
                    <a:p>
                      <a:r>
                        <a:rPr lang="sr-Latn-BA" sz="2400" dirty="0" smtClean="0">
                          <a:latin typeface="Bookman Old Style" pitchFamily="18" charset="0"/>
                        </a:rPr>
                        <a:t>PISALI SMO</a:t>
                      </a:r>
                      <a:endParaRPr lang="en-US" sz="2400" dirty="0">
                        <a:latin typeface="Bookman Old Style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n-US" sz="2400">
                        <a:latin typeface="Bookman Old Style" pitchFamily="18" charset="0"/>
                      </a:endParaRPr>
                    </a:p>
                  </a:txBody>
                  <a:tcPr anchor="ctr" anchorCtr="1"/>
                </a:tc>
              </a:tr>
              <a:tr h="622300">
                <a:tc>
                  <a:txBody>
                    <a:bodyPr/>
                    <a:lstStyle/>
                    <a:p>
                      <a:r>
                        <a:rPr lang="sr-Latn-BA" sz="2400" dirty="0" smtClean="0">
                          <a:latin typeface="Bookman Old Style" pitchFamily="18" charset="0"/>
                        </a:rPr>
                        <a:t>NAIĐITE</a:t>
                      </a:r>
                      <a:endParaRPr lang="en-US" sz="2400" dirty="0">
                        <a:latin typeface="Bookman Old Style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Bookman Old Style" pitchFamily="18" charset="0"/>
                      </a:endParaRPr>
                    </a:p>
                  </a:txBody>
                  <a:tcPr anchor="ctr" anchorCtr="1"/>
                </a:tc>
              </a:tr>
              <a:tr h="622300">
                <a:tc>
                  <a:txBody>
                    <a:bodyPr/>
                    <a:lstStyle/>
                    <a:p>
                      <a:r>
                        <a:rPr lang="sr-Latn-BA" sz="2400" dirty="0" smtClean="0">
                          <a:latin typeface="Bookman Old Style" pitchFamily="18" charset="0"/>
                        </a:rPr>
                        <a:t>UČIT</a:t>
                      </a:r>
                      <a:r>
                        <a:rPr lang="sr-Latn-BA" sz="2400" baseline="0" dirty="0" smtClean="0">
                          <a:latin typeface="Bookman Old Style" pitchFamily="18" charset="0"/>
                        </a:rPr>
                        <a:t> ĆEMO</a:t>
                      </a:r>
                      <a:endParaRPr lang="en-US" sz="2400" dirty="0">
                        <a:latin typeface="Bookman Old Style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Bookman Old Style" pitchFamily="18" charset="0"/>
                      </a:endParaRPr>
                    </a:p>
                  </a:txBody>
                  <a:tcPr anchor="ctr" anchorCtr="1"/>
                </a:tc>
              </a:tr>
            </a:tbl>
          </a:graphicData>
        </a:graphic>
      </p:graphicFrame>
    </p:spTree>
  </p:cSld>
  <p:clrMapOvr>
    <a:masterClrMapping/>
  </p:clrMapOvr>
  <p:transition advTm="60000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447800"/>
            <a:ext cx="8077200" cy="4572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sr-Latn-BA" sz="2800" dirty="0" smtClean="0">
                <a:latin typeface="Bookman Old Style" pitchFamily="18" charset="0"/>
              </a:rPr>
              <a:t>Hvala na pažnji.</a:t>
            </a:r>
            <a:endParaRPr lang="en-US" sz="2800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41</TotalTime>
  <Words>147</Words>
  <Application>Microsoft Office PowerPoint</Application>
  <PresentationFormat>On-screen Show (4:3)</PresentationFormat>
  <Paragraphs>59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Equity</vt:lpstr>
      <vt:lpstr>Bosanski jezik</vt:lpstr>
      <vt:lpstr>Infinitiv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Bosanski jezik</dc:title>
  <dc:creator>Semir</dc:creator>
  <cp:lastModifiedBy>etc</cp:lastModifiedBy>
  <cp:revision>11</cp:revision>
  <dcterms:created xsi:type="dcterms:W3CDTF">2006-08-16T00:00:00Z</dcterms:created>
  <dcterms:modified xsi:type="dcterms:W3CDTF">2020-03-19T20:49:08Z</dcterms:modified>
</cp:coreProperties>
</file>