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 smtClean="0">
                <a:latin typeface="Bookman Old Style" pitchFamily="18" charset="0"/>
              </a:rPr>
              <a:t>Peti razred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latin typeface="Bookman Old Style" pitchFamily="18" charset="0"/>
              </a:rPr>
              <a:t>Bosanski jezik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6096000"/>
            <a:ext cx="455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>
                <a:latin typeface="Bookman Old Style" pitchFamily="18" charset="0"/>
              </a:rPr>
              <a:t>Nastavnica Amina Tutić, master filolog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Tm="20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sr-Latn-BA" dirty="0" smtClean="0"/>
              <a:t>Infinitiv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sr-Latn-BA" b="1" dirty="0" smtClean="0">
                <a:latin typeface="Bookman Old Style" pitchFamily="18" charset="0"/>
              </a:rPr>
              <a:t>Infinitiv je bezličan glagolski oblik.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Glagol u infinitivu samo imenuje radnju, stanje ili zbivanje. 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Infinitiv nema gramatičke kategorije lica, vremena, načina, gramatičkog roda i broja. 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To znači da se iz infinitiva samo saznaje koja radnja je u pitanju, ali se ne saznaje ni koje lice je vrši, ni u kojem je vremenu vršena ili izvršena, niti da li jednina ili množina vrše radnju, niti kojeg je roda vršilac radnje.</a:t>
            </a:r>
          </a:p>
        </p:txBody>
      </p:sp>
    </p:spTree>
  </p:cSld>
  <p:clrMapOvr>
    <a:masterClrMapping/>
  </p:clrMapOvr>
  <p:transition advTm="60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791200"/>
          </a:xfrm>
        </p:spPr>
        <p:txBody>
          <a:bodyPr>
            <a:normAutofit/>
          </a:bodyPr>
          <a:lstStyle/>
          <a:p>
            <a:pPr algn="just"/>
            <a:r>
              <a:rPr lang="sr-Latn-BA" dirty="0" smtClean="0">
                <a:latin typeface="Bookman Old Style" pitchFamily="18" charset="0"/>
              </a:rPr>
              <a:t>Infinitiv se u našem jeziku naziva </a:t>
            </a:r>
            <a:r>
              <a:rPr lang="sr-Latn-BA" b="1" dirty="0" smtClean="0">
                <a:latin typeface="Bookman Old Style" pitchFamily="18" charset="0"/>
              </a:rPr>
              <a:t>neodređen glagolski oblik</a:t>
            </a:r>
            <a:r>
              <a:rPr lang="sr-Latn-BA" dirty="0" smtClean="0">
                <a:latin typeface="Bookman Old Style" pitchFamily="18" charset="0"/>
              </a:rPr>
              <a:t>, svrstavamo ga u nelične glagolske oblike zajedno sa glagolskim pridjevima i glagolskim prilozima. </a:t>
            </a:r>
          </a:p>
          <a:p>
            <a:pPr algn="just">
              <a:buNone/>
            </a:pPr>
            <a:endParaRPr lang="sr-Latn-BA" dirty="0" smtClean="0">
              <a:latin typeface="Bookman Old Style" pitchFamily="18" charset="0"/>
            </a:endParaRPr>
          </a:p>
          <a:p>
            <a:pPr algn="just"/>
            <a:r>
              <a:rPr lang="sr-Latn-BA" dirty="0" smtClean="0">
                <a:latin typeface="Bookman Old Style" pitchFamily="18" charset="0"/>
              </a:rPr>
              <a:t>Infinitiv je zapravo samo jedna riječ, dakle u pogledu sastava on je prost glagolski oblik.</a:t>
            </a:r>
          </a:p>
          <a:p>
            <a:pPr algn="just">
              <a:buNone/>
            </a:pPr>
            <a:endParaRPr lang="sr-Latn-BA" dirty="0" smtClean="0">
              <a:latin typeface="Bookman Old Style" pitchFamily="18" charset="0"/>
            </a:endParaRPr>
          </a:p>
          <a:p>
            <a:pPr algn="just"/>
            <a:r>
              <a:rPr lang="sr-Latn-BA" dirty="0" smtClean="0">
                <a:latin typeface="Bookman Old Style" pitchFamily="18" charset="0"/>
              </a:rPr>
              <a:t>Bez obzira što je infinitiv takav – prost i neodređen, ipak od njega imamo ogromne koristi u bosanskome jeziku. </a:t>
            </a:r>
          </a:p>
        </p:txBody>
      </p:sp>
    </p:spTree>
  </p:cSld>
  <p:clrMapOvr>
    <a:masterClrMapping/>
  </p:clrMapOvr>
  <p:transition advTm="60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algn="just"/>
            <a:r>
              <a:rPr lang="sr-Latn-BA" dirty="0" smtClean="0">
                <a:latin typeface="Bookman Old Style" pitchFamily="18" charset="0"/>
              </a:rPr>
              <a:t>Najvažniji dio infinitiva je </a:t>
            </a:r>
            <a:r>
              <a:rPr lang="sr-Latn-BA" b="1" dirty="0" smtClean="0">
                <a:latin typeface="Bookman Old Style" pitchFamily="18" charset="0"/>
              </a:rPr>
              <a:t>infinitivna osnova</a:t>
            </a:r>
            <a:r>
              <a:rPr lang="sr-Latn-BA" dirty="0" smtClean="0">
                <a:latin typeface="Bookman Old Style" pitchFamily="18" charset="0"/>
              </a:rPr>
              <a:t>. Pošto infinitiv prepoznajemo po nastavku –</a:t>
            </a:r>
            <a:r>
              <a:rPr lang="sr-Latn-BA" b="1" dirty="0" smtClean="0">
                <a:latin typeface="Bookman Old Style" pitchFamily="18" charset="0"/>
              </a:rPr>
              <a:t>ti</a:t>
            </a:r>
            <a:r>
              <a:rPr lang="sr-Latn-BA" dirty="0" smtClean="0">
                <a:latin typeface="Bookman Old Style" pitchFamily="18" charset="0"/>
              </a:rPr>
              <a:t>, infinitivnu osnovu dobijamo kada glagol ostane bez tog nastavka.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Primjeri</a:t>
            </a:r>
            <a:r>
              <a:rPr lang="sr-Latn-BA" i="1" dirty="0" smtClean="0">
                <a:latin typeface="Bookman Old Style" pitchFamily="18" charset="0"/>
              </a:rPr>
              <a:t>: Pisa-ti, pjeva-ti, uči-ti, misli-ti, igra-ti.</a:t>
            </a:r>
          </a:p>
          <a:p>
            <a:pPr algn="just">
              <a:buNone/>
            </a:pPr>
            <a:endParaRPr lang="sr-Latn-BA" dirty="0" smtClean="0">
              <a:latin typeface="Bookman Old Style" pitchFamily="18" charset="0"/>
            </a:endParaRPr>
          </a:p>
          <a:p>
            <a:pPr algn="just"/>
            <a:r>
              <a:rPr lang="sr-Latn-BA" dirty="0" smtClean="0">
                <a:latin typeface="Bookman Old Style" pitchFamily="18" charset="0"/>
              </a:rPr>
              <a:t>Infinitiv također prepoznajemo po nastavku  -</a:t>
            </a:r>
            <a:r>
              <a:rPr lang="sr-Latn-BA" b="1" dirty="0" smtClean="0">
                <a:latin typeface="Bookman Old Style" pitchFamily="18" charset="0"/>
              </a:rPr>
              <a:t>ći</a:t>
            </a:r>
            <a:r>
              <a:rPr lang="sr-Latn-BA" dirty="0" smtClean="0">
                <a:latin typeface="Bookman Old Style" pitchFamily="18" charset="0"/>
              </a:rPr>
              <a:t>. Primjeri: </a:t>
            </a:r>
            <a:r>
              <a:rPr lang="sr-Latn-BA" i="1" dirty="0" smtClean="0">
                <a:latin typeface="Bookman Old Style" pitchFamily="18" charset="0"/>
              </a:rPr>
              <a:t>peći, reći, sjeći</a:t>
            </a:r>
            <a:r>
              <a:rPr lang="sr-Latn-BA" dirty="0" smtClean="0">
                <a:latin typeface="Bookman Old Style" pitchFamily="18" charset="0"/>
              </a:rPr>
              <a:t>, - nastali su od glagola </a:t>
            </a:r>
            <a:r>
              <a:rPr lang="sr-Latn-BA" i="1" dirty="0" smtClean="0">
                <a:latin typeface="Bookman Old Style" pitchFamily="18" charset="0"/>
              </a:rPr>
              <a:t>pekati, rekati, sjekati</a:t>
            </a:r>
            <a:r>
              <a:rPr lang="sr-Latn-BA" dirty="0" smtClean="0">
                <a:latin typeface="Bookman Old Style" pitchFamily="18" charset="0"/>
              </a:rPr>
              <a:t>. Kada odbijemo nastavak –</a:t>
            </a:r>
            <a:r>
              <a:rPr lang="sr-Latn-BA" b="1" dirty="0" smtClean="0">
                <a:latin typeface="Bookman Old Style" pitchFamily="18" charset="0"/>
              </a:rPr>
              <a:t>ti</a:t>
            </a:r>
            <a:r>
              <a:rPr lang="sr-Latn-BA" dirty="0" smtClean="0">
                <a:latin typeface="Bookman Old Style" pitchFamily="18" charset="0"/>
              </a:rPr>
              <a:t>, dobijamo infinitivne osnove </a:t>
            </a:r>
            <a:r>
              <a:rPr lang="sr-Latn-BA" i="1" dirty="0" smtClean="0">
                <a:latin typeface="Bookman Old Style" pitchFamily="18" charset="0"/>
              </a:rPr>
              <a:t>pek-, rek-, sjek-</a:t>
            </a:r>
            <a:r>
              <a:rPr lang="sr-Latn-BA" dirty="0" smtClean="0">
                <a:latin typeface="Bookman Old Style" pitchFamily="18" charset="0"/>
              </a:rPr>
              <a:t>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Tm="60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04800"/>
            <a:ext cx="8001000" cy="61722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sr-Latn-BA" sz="9600" b="1" dirty="0" smtClean="0">
                <a:latin typeface="Bookman Old Style" pitchFamily="18" charset="0"/>
              </a:rPr>
              <a:t>1) ZADAĆA</a:t>
            </a:r>
          </a:p>
          <a:p>
            <a:pPr algn="just"/>
            <a:endParaRPr lang="sr-Latn-BA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sr-Latn-BA" sz="4400" dirty="0" smtClean="0">
                <a:latin typeface="Bookman Old Style" pitchFamily="18" charset="0"/>
              </a:rPr>
              <a:t>	</a:t>
            </a:r>
            <a:r>
              <a:rPr lang="sr-Latn-BA" sz="9600" dirty="0" smtClean="0">
                <a:latin typeface="Bookman Old Style" pitchFamily="18" charset="0"/>
              </a:rPr>
              <a:t>U sljedećem tekstu, koji smo obradili na jednom od prošlih časova (Zija Dizdarević – Majka) ima glagola koje ćemo izdvojiti iz teksta i napisati ih u njihovome osnovnom obliku:</a:t>
            </a:r>
          </a:p>
          <a:p>
            <a:pPr algn="just">
              <a:buNone/>
            </a:pPr>
            <a:endParaRPr lang="sr-Latn-BA" sz="96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sr-Latn-BA" sz="9600" dirty="0" smtClean="0">
                <a:latin typeface="Bookman Old Style" pitchFamily="18" charset="0"/>
              </a:rPr>
              <a:t>	</a:t>
            </a:r>
            <a:r>
              <a:rPr lang="sr-Latn-BA" sz="9600" i="1" dirty="0" smtClean="0">
                <a:latin typeface="Bookman Old Style" pitchFamily="18" charset="0"/>
              </a:rPr>
              <a:t>Sjećam se: jurili smo po vršajevima za konjima, preko trave i kamenja, kroz dječije razigrane prostore, zaboravljajući otići pet puta na dan u džamiju i – poslije su očeve batine bile svršetak radosti. Mati je sumorno poslušna i prigušena kao i mi, suzila: “svoj je otac, kad malo i udari... Poljubi ga u ruku, pa klanjaj, sinko”, a na svaki udarac i jauk lice joj se trzalo i glavu je okretala. Isprebijano, polomljeno djetinjstvo, neodigrane igre, žena skrivena u tami i očev nemilosrdni pogled. Stražarska sablja što je goroplatno gonila kroz sokake... Rasli smo.</a:t>
            </a:r>
          </a:p>
        </p:txBody>
      </p:sp>
    </p:spTree>
  </p:cSld>
  <p:clrMapOvr>
    <a:masterClrMapping/>
  </p:clrMapOvr>
  <p:transition advTm="120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57200"/>
            <a:ext cx="7772400" cy="5562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sr-Latn-BA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sjećam se		-	sjećati se</a:t>
            </a:r>
          </a:p>
          <a:p>
            <a:pPr algn="just">
              <a:buNone/>
            </a:pPr>
            <a:endParaRPr lang="sr-Latn-BA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jurili smo		-	_____________</a:t>
            </a:r>
          </a:p>
          <a:p>
            <a:pPr algn="just">
              <a:buNone/>
            </a:pPr>
            <a:endParaRPr lang="sr-Latn-BA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zaboravljajući	-	_____________</a:t>
            </a:r>
          </a:p>
          <a:p>
            <a:pPr algn="just">
              <a:buNone/>
            </a:pPr>
            <a:endParaRPr lang="sr-Latn-BA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otići			-	_____________</a:t>
            </a:r>
          </a:p>
          <a:p>
            <a:pPr algn="just">
              <a:buNone/>
            </a:pPr>
            <a:endParaRPr lang="sr-Latn-BA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bile			-	_____________</a:t>
            </a:r>
          </a:p>
          <a:p>
            <a:pPr algn="just">
              <a:buNone/>
            </a:pPr>
            <a:endParaRPr lang="sr-Latn-BA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	*</a:t>
            </a:r>
            <a:r>
              <a:rPr lang="sr-Latn-BA" i="1" dirty="0" smtClean="0">
                <a:latin typeface="Bookman Old Style" pitchFamily="18" charset="0"/>
              </a:rPr>
              <a:t>popuni prazna polja</a:t>
            </a:r>
          </a:p>
        </p:txBody>
      </p:sp>
    </p:spTree>
  </p:cSld>
  <p:clrMapOvr>
    <a:masterClrMapping/>
  </p:clrMapOvr>
  <p:transition advTm="60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/>
          <a:lstStyle/>
          <a:p>
            <a:pPr algn="just"/>
            <a:r>
              <a:rPr lang="sr-Latn-BA" b="1" dirty="0" smtClean="0">
                <a:latin typeface="Bookman Old Style" pitchFamily="18" charset="0"/>
              </a:rPr>
              <a:t>2) ZADAĆA</a:t>
            </a:r>
          </a:p>
          <a:p>
            <a:pPr algn="just">
              <a:buNone/>
            </a:pPr>
            <a:endParaRPr lang="sr-Latn-BA" b="1" dirty="0" smtClean="0">
              <a:latin typeface="Bookman Old Style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447799"/>
          <a:ext cx="7391400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1004381">
                <a:tc>
                  <a:txBody>
                    <a:bodyPr/>
                    <a:lstStyle/>
                    <a:p>
                      <a:pPr algn="just"/>
                      <a:r>
                        <a:rPr lang="sr-Latn-BA" sz="2800" dirty="0" smtClean="0">
                          <a:latin typeface="Bookman Old Style" pitchFamily="18" charset="0"/>
                        </a:rPr>
                        <a:t>GLAGOL</a:t>
                      </a:r>
                      <a:endParaRPr lang="en-US" sz="20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Latn-BA" sz="2000" dirty="0" smtClean="0">
                          <a:latin typeface="Bookman Old Style" pitchFamily="18" charset="0"/>
                        </a:rPr>
                        <a:t>ODBIJAMO</a:t>
                      </a:r>
                      <a:r>
                        <a:rPr lang="sr-Latn-BA" sz="2000" baseline="0" dirty="0" smtClean="0">
                          <a:latin typeface="Bookman Old Style" pitchFamily="18" charset="0"/>
                        </a:rPr>
                        <a:t> NASTAVAK  -TI</a:t>
                      </a:r>
                      <a:endParaRPr lang="en-US" sz="20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Latn-BA" sz="2400" dirty="0" smtClean="0">
                          <a:latin typeface="Bookman Old Style" pitchFamily="18" charset="0"/>
                        </a:rPr>
                        <a:t>INFINITIVNA OSNOVA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</a:tr>
              <a:tr h="581903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ČITATI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sr-Latn-BA" sz="2400" dirty="0" smtClean="0">
                          <a:latin typeface="Bookman Old Style" pitchFamily="18" charset="0"/>
                        </a:rPr>
                        <a:t>TI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ČITA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</a:tr>
              <a:tr h="581903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PISATI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</a:tr>
              <a:tr h="581903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KOPATI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</a:tr>
              <a:tr h="581903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TRAŽITI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</a:tr>
              <a:tr h="581903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ZNATI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</a:tr>
              <a:tr h="581903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SPAVATI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60960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i="1" dirty="0" smtClean="0">
                <a:latin typeface="Bookman Old Style" pitchFamily="18" charset="0"/>
              </a:rPr>
              <a:t>*popuni prazna polja</a:t>
            </a:r>
            <a:endParaRPr lang="en-US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Tm="60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57200"/>
            <a:ext cx="7772400" cy="5562600"/>
          </a:xfrm>
        </p:spPr>
        <p:txBody>
          <a:bodyPr/>
          <a:lstStyle/>
          <a:p>
            <a:pPr algn="just"/>
            <a:r>
              <a:rPr lang="sr-Latn-BA" b="1" dirty="0" smtClean="0">
                <a:latin typeface="Bookman Old Style" pitchFamily="18" charset="0"/>
              </a:rPr>
              <a:t>3) ZADAĆA</a:t>
            </a:r>
          </a:p>
          <a:p>
            <a:pPr algn="just">
              <a:buNone/>
            </a:pPr>
            <a:endParaRPr lang="sr-Latn-BA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Od sljedećih glagolskih oblika napiši infinitiv.</a:t>
            </a:r>
          </a:p>
          <a:p>
            <a:pPr algn="just">
              <a:buNone/>
            </a:pPr>
            <a:endParaRPr lang="en-US" dirty="0">
              <a:latin typeface="Bookman Old Style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362200"/>
          <a:ext cx="6705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622300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GLAGOLSKI OBLIK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INFINITIV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NAPISAH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NAPISATI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NAĐOSTE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PISALI SMO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NAIĐITE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Bookman Old Style" pitchFamily="18" charset="0"/>
                        </a:rPr>
                        <a:t>UČIT</a:t>
                      </a:r>
                      <a:r>
                        <a:rPr lang="sr-Latn-BA" sz="2400" baseline="0" dirty="0" smtClean="0">
                          <a:latin typeface="Bookman Old Style" pitchFamily="18" charset="0"/>
                        </a:rPr>
                        <a:t> ĆEMO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ransition advTm="60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BA" sz="2800" dirty="0" smtClean="0">
                <a:latin typeface="Bookman Old Style" pitchFamily="18" charset="0"/>
              </a:rPr>
              <a:t>Hvala na pažnji.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147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Bosanski jezik</vt:lpstr>
      <vt:lpstr>Infinitiv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Bosanski jezik</dc:title>
  <dc:creator>Semir</dc:creator>
  <cp:lastModifiedBy>etc</cp:lastModifiedBy>
  <cp:revision>11</cp:revision>
  <dcterms:created xsi:type="dcterms:W3CDTF">2006-08-16T00:00:00Z</dcterms:created>
  <dcterms:modified xsi:type="dcterms:W3CDTF">2020-03-19T20:49:08Z</dcterms:modified>
</cp:coreProperties>
</file>