
<file path=[Content_Types].xml><?xml version="1.0" encoding="utf-8"?>
<Types xmlns="http://schemas.openxmlformats.org/package/2006/content-types">
  <Default Extension="jpeg" ContentType="image/jpeg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6" r:id="rId4"/>
    <p:sldId id="270" r:id="rId5"/>
    <p:sldId id="259" r:id="rId6"/>
    <p:sldId id="267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rcRect b="3795"/>
          <a:stretch>
            <a:fillRect/>
          </a:stretch>
        </p:blipFill>
        <p:spPr>
          <a:xfrm>
            <a:off x="0" y="260350"/>
            <a:ext cx="12192000" cy="659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620713"/>
            <a:ext cx="10943167" cy="1082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1843088"/>
            <a:ext cx="10949517" cy="9810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microsoft.com/office/2007/relationships/media" Target="../media/media2.m4a"/><Relationship Id="rId2" Type="http://schemas.openxmlformats.org/officeDocument/2006/relationships/audio" Target="../media/media2.m4a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3.m4a"/><Relationship Id="rId2" Type="http://schemas.openxmlformats.org/officeDocument/2006/relationships/audio" Target="../media/media3.m4a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audio" Target="../media/media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658522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74215" y="365125"/>
            <a:ext cx="7934325" cy="4902835"/>
          </a:xfrm>
          <a:prstGeom prst="rect">
            <a:avLst/>
          </a:prstGeom>
        </p:spPr>
      </p:pic>
      <p:pic>
        <p:nvPicPr>
          <p:cNvPr id="9" name="Govor 001-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63275" y="586549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5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525" y="228600"/>
            <a:ext cx="10897870" cy="5029200"/>
          </a:xfrm>
        </p:spPr>
        <p:txBody>
          <a:bodyPr>
            <a:normAutofit/>
          </a:bodyPr>
          <a:lstStyle/>
          <a:p>
            <a:pPr algn="l"/>
            <a:r>
              <a:rPr lang="sr-Latn-RS" altLang="en-US" sz="2400" dirty="0"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 A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hmet Hromadžić je bio bosanskohercegovački pisac,</a:t>
            </a:r>
            <a:b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 novinar i urednik. Rođen je u Bosanskom Petrovcu 11.</a:t>
            </a:r>
            <a:b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oktobra 1923</a:t>
            </a:r>
            <a:r>
              <a:rPr lang="sr-Latn-RS" altLang="en-US" sz="24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 godine, a umro je u Sarajevu 01. januara</a:t>
            </a:r>
            <a:b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2003. godine.</a:t>
            </a:r>
            <a:b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Najpoznatiji je po pisanju pripovijedaka </a:t>
            </a:r>
            <a:r>
              <a:rPr lang="sr-Latn-RS" altLang="en-US" sz="2400" dirty="0">
                <a:latin typeface="Times New Roman" panose="02020603050405020304" charset="0"/>
                <a:cs typeface="Times New Roman" panose="02020603050405020304" charset="0"/>
              </a:rPr>
              <a:t>i 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romana za djecu</a:t>
            </a:r>
            <a:b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                                             i za </a:t>
            </a:r>
            <a:r>
              <a:rPr lang="sr-Latn-RS" altLang="en-US" sz="2400" dirty="0">
                <a:latin typeface="Times New Roman" panose="02020603050405020304" charset="0"/>
                <a:cs typeface="Times New Roman" panose="02020603050405020304" charset="0"/>
              </a:rPr>
              <a:t>odrasle.</a:t>
            </a:r>
            <a:b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Njegova najpopularnija djela su: „Patuljak iz Zaboravljene zemlje“, „Patuljak vam priča“, „Okamenjeni vukovi“ i druga. Bio je zaposlen kao novinar, ali i urednik brojnih časopisa. Suosnivač je dječije biblioteke „Lastavica“.</a:t>
            </a:r>
            <a:b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965" y="4431030"/>
            <a:ext cx="10897870" cy="1300480"/>
          </a:xfrm>
        </p:spPr>
        <p:txBody>
          <a:bodyPr/>
          <a:lstStyle/>
          <a:p>
            <a:pPr algn="l"/>
            <a:endParaRPr lang="en-US"/>
          </a:p>
        </p:txBody>
      </p:sp>
      <p:pic>
        <p:nvPicPr>
          <p:cNvPr id="5" name="Picture 4" descr="преузимањ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645" y="517525"/>
            <a:ext cx="2961005" cy="1908810"/>
          </a:xfrm>
          <a:prstGeom prst="rect">
            <a:avLst/>
          </a:prstGeom>
        </p:spPr>
      </p:pic>
      <p:pic>
        <p:nvPicPr>
          <p:cNvPr id="6" name="Govor 00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5395" y="154686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52000"/>
    </mc:Choice>
    <mc:Fallback>
      <p:transition spd="med" advClick="0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8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658522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74215" y="365125"/>
            <a:ext cx="7934325" cy="4902835"/>
          </a:xfrm>
          <a:prstGeom prst="rect">
            <a:avLst/>
          </a:prstGeom>
        </p:spPr>
      </p:pic>
      <p:pic>
        <p:nvPicPr>
          <p:cNvPr id="3" name="Govor 018 (1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63275" y="567309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 advTm="4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3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58875"/>
            <a:ext cx="10972800" cy="4953000"/>
          </a:xfrm>
        </p:spPr>
        <p:txBody>
          <a:bodyPr/>
          <a:p>
            <a:pPr marL="0" indent="0" algn="l">
              <a:buNone/>
            </a:pPr>
            <a:r>
              <a:rPr lang="sr-Latn-RS" altLang="en-US" sz="2400" b="1" u="sng">
                <a:latin typeface="Times New Roman" panose="02020603050405020304" charset="0"/>
                <a:cs typeface="Times New Roman" panose="02020603050405020304" charset="0"/>
              </a:rPr>
              <a:t>Nepoznate riječi:</a:t>
            </a:r>
            <a:endParaRPr lang="sr-Latn-RS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sr-Latn-RS" altLang="en-US" sz="2400">
                <a:latin typeface="Times New Roman" panose="02020603050405020304" charset="0"/>
                <a:cs typeface="Times New Roman" panose="02020603050405020304" charset="0"/>
              </a:rPr>
              <a:t>Predvodnik - vođa</a:t>
            </a:r>
            <a:endParaRPr lang="sr-Latn-RS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sr-Latn-RS" altLang="en-US" sz="2400">
                <a:latin typeface="Times New Roman" panose="02020603050405020304" charset="0"/>
                <a:cs typeface="Times New Roman" panose="02020603050405020304" charset="0"/>
              </a:rPr>
              <a:t>talambas - vrsta bubnja</a:t>
            </a:r>
            <a:endParaRPr lang="sr-Latn-RS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sr-Latn-RS" altLang="en-US" sz="2400">
                <a:latin typeface="Times New Roman" panose="02020603050405020304" charset="0"/>
                <a:cs typeface="Times New Roman" panose="02020603050405020304" charset="0"/>
              </a:rPr>
              <a:t>hučala - oglašavanje sove</a:t>
            </a:r>
            <a:endParaRPr lang="sr-Latn-RS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sr-Latn-RS" altLang="en-US" sz="2400">
                <a:latin typeface="Times New Roman" panose="02020603050405020304" charset="0"/>
                <a:cs typeface="Times New Roman" panose="02020603050405020304" charset="0"/>
              </a:rPr>
              <a:t>pokleknuo - klonuo duhom</a:t>
            </a:r>
            <a:endParaRPr lang="sr-Latn-RS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endParaRPr lang="sr-Latn-RS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endParaRPr lang="sr-Latn-RS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Govor 003-1-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183620" y="5293995"/>
            <a:ext cx="398780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40000"/>
    </mc:Choice>
    <mc:Fallback>
      <p:transition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33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3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sr-Latn-RS" altLang="en-US" sz="2800">
                <a:latin typeface="Times New Roman" panose="02020603050405020304" charset="0"/>
                <a:cs typeface="Times New Roman" panose="02020603050405020304" charset="0"/>
              </a:rPr>
              <a:t>                Cjeline bajke:</a:t>
            </a:r>
            <a:endParaRPr lang="sr-Latn-RS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sr-Latn-RS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sr-Latn-RS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sr-Latn-RS" altLang="en-US" sz="2800">
                <a:latin typeface="Times New Roman" panose="02020603050405020304" charset="0"/>
                <a:cs typeface="Times New Roman" panose="02020603050405020304" charset="0"/>
              </a:rPr>
              <a:t>Život Zlatoruna u planini</a:t>
            </a:r>
            <a:endParaRPr lang="sr-Latn-RS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sr-Latn-RS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sr-Latn-RS" altLang="en-US" sz="2800">
                <a:latin typeface="Times New Roman" panose="02020603050405020304" charset="0"/>
                <a:cs typeface="Times New Roman" panose="02020603050405020304" charset="0"/>
              </a:rPr>
              <a:t>Zatočeništvo Zlatoruna</a:t>
            </a:r>
            <a:endParaRPr lang="sr-Latn-RS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sr-Latn-RS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Govor 00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834370" y="540448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 advTm="20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201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1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 algn="l">
              <a:buNone/>
            </a:pPr>
            <a:r>
              <a:rPr lang="sr-Latn-RS" altLang="en-US" sz="2400" b="1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Vrsta književnog djela</a:t>
            </a:r>
            <a:r>
              <a:rPr lang="sr-Latn-R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roman - bajka</a:t>
            </a:r>
            <a:endParaRPr lang="sr-Latn-RS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sr-Latn-RS" altLang="en-US" sz="2400" b="1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Mjesto radnje</a:t>
            </a:r>
            <a:r>
              <a:rPr lang="sr-Latn-RS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sr-Latn-R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selo i okolne planine</a:t>
            </a:r>
            <a:endParaRPr lang="sr-Latn-RS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sr-Latn-RS" altLang="en-US" sz="2400" b="1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vrijeme radnje:</a:t>
            </a:r>
            <a:r>
              <a:rPr lang="sr-Latn-R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noć</a:t>
            </a:r>
            <a:endParaRPr lang="sr-Latn-RS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sr-Latn-RS" altLang="en-US" sz="2400" b="1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Tema bajke:</a:t>
            </a:r>
            <a:r>
              <a:rPr lang="sr-Latn-RS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sr-Latn-R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Hvatanje Zlatorunog ovna u nepoznatoj planini.</a:t>
            </a:r>
            <a:endParaRPr lang="sr-Latn-RS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sr-Latn-RS" altLang="en-US" sz="2400" b="1" u="sng">
                <a:latin typeface="Times New Roman" panose="02020603050405020304" charset="0"/>
                <a:cs typeface="Times New Roman" panose="02020603050405020304" charset="0"/>
              </a:rPr>
              <a:t>Glavni likovi i njihove osobine:</a:t>
            </a:r>
            <a:r>
              <a:rPr lang="sr-Latn-RS" altLang="en-US" sz="2400">
                <a:latin typeface="Times New Roman" panose="02020603050405020304" charset="0"/>
                <a:cs typeface="Times New Roman" panose="02020603050405020304" charset="0"/>
              </a:rPr>
              <a:t> Zlatorun je krupan ovan savijenih zlatnih rogova i zlatne vune. Vječiti lutalica i vođa, najhrabriji i najjači od svih ovnova.</a:t>
            </a:r>
            <a:endParaRPr lang="sr-Latn-RS" altLang="en-US" sz="2400"/>
          </a:p>
          <a:p>
            <a:pPr marL="0" indent="0" algn="l">
              <a:buNone/>
            </a:pPr>
            <a:r>
              <a:rPr lang="sr-Latn-RS" altLang="en-US" sz="2400" b="1" u="sng">
                <a:latin typeface="Times New Roman" panose="02020603050405020304" charset="0"/>
                <a:cs typeface="Times New Roman" panose="02020603050405020304" charset="0"/>
              </a:rPr>
              <a:t>Sporedni likovi:</a:t>
            </a:r>
            <a:r>
              <a:rPr lang="sr-Latn-RS" altLang="en-US" sz="2400" u="sng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sr-Latn-RS" altLang="en-US" sz="2400">
                <a:latin typeface="Times New Roman" panose="02020603050405020304" charset="0"/>
                <a:cs typeface="Times New Roman" panose="02020603050405020304" charset="0"/>
              </a:rPr>
              <a:t>baka, djeca, ljudi</a:t>
            </a:r>
            <a:endParaRPr lang="sr-Latn-RS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sr-Latn-RS" altLang="en-US" sz="2400" b="1" u="sng">
                <a:latin typeface="Times New Roman" panose="02020603050405020304" charset="0"/>
                <a:cs typeface="Times New Roman" panose="02020603050405020304" charset="0"/>
              </a:rPr>
              <a:t>Ideja (poruka) bajke: </a:t>
            </a:r>
            <a:endParaRPr lang="sr-Latn-RS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sr-Latn-RS" altLang="en-US" sz="2400">
                <a:latin typeface="Times New Roman" panose="02020603050405020304" charset="0"/>
                <a:cs typeface="Times New Roman" panose="02020603050405020304" charset="0"/>
              </a:rPr>
              <a:t>Samo onaj kome je oduzeta sloboda zna njene prave vrijednosti.</a:t>
            </a:r>
            <a:endParaRPr lang="sr-Latn-RS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Govor 005 (1)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963275" y="550862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 advTm="5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3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 algn="ctr">
              <a:buNone/>
            </a:pPr>
            <a:r>
              <a:rPr lang="sr-Latn-RS" altLang="en-US"/>
              <a:t>Domaći zadatak:</a:t>
            </a:r>
            <a:endParaRPr lang="sr-Latn-RS" altLang="en-US"/>
          </a:p>
          <a:p>
            <a:pPr marL="0" indent="0">
              <a:buNone/>
            </a:pPr>
            <a:endParaRPr lang="sr-Latn-RS" altLang="en-US"/>
          </a:p>
          <a:p>
            <a:pPr marL="0" indent="0">
              <a:buNone/>
            </a:pPr>
            <a:r>
              <a:rPr lang="sr-Latn-RS" altLang="en-US"/>
              <a:t>          Stvarno (realno)  i nestvarno (fantastično) u bajci</a:t>
            </a:r>
            <a:endParaRPr lang="sr-Latn-RS" altLang="en-US"/>
          </a:p>
        </p:txBody>
      </p:sp>
      <p:pic>
        <p:nvPicPr>
          <p:cNvPr id="4" name="Govor 006 (1)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516870" y="550862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range Waves">
  <a:themeElements>
    <a:clrScheme name="Orang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C73109"/>
      </a:accent1>
      <a:accent2>
        <a:srgbClr val="FF5050"/>
      </a:accent2>
      <a:accent3>
        <a:srgbClr val="FFFFFF"/>
      </a:accent3>
      <a:accent4>
        <a:srgbClr val="000000"/>
      </a:accent4>
      <a:accent5>
        <a:srgbClr val="E0ADAA"/>
      </a:accent5>
      <a:accent6>
        <a:srgbClr val="E74848"/>
      </a:accent6>
      <a:hlink>
        <a:srgbClr val="4D4D4D"/>
      </a:hlink>
      <a:folHlink>
        <a:srgbClr val="777777"/>
      </a:folHlink>
    </a:clrScheme>
    <a:fontScheme name="Orang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Orang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73109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E0ADAA"/>
        </a:accent5>
        <a:accent6>
          <a:srgbClr val="E74848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1445</Words>
  <Application>WPS Presentation</Application>
  <PresentationFormat>Widescreen</PresentationFormat>
  <Paragraphs>31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9" baseType="lpstr">
      <vt:lpstr>Arial</vt:lpstr>
      <vt:lpstr>SimSun</vt:lpstr>
      <vt:lpstr>Wingdings</vt:lpstr>
      <vt:lpstr>Calibri Light</vt:lpstr>
      <vt:lpstr>Calibri</vt:lpstr>
      <vt:lpstr>Microsoft YaHei</vt:lpstr>
      <vt:lpstr/>
      <vt:lpstr>Arial Unicode MS</vt:lpstr>
      <vt:lpstr>Segoe Print</vt:lpstr>
      <vt:lpstr>Times New Roman</vt:lpstr>
      <vt:lpstr>Segoe UI Semilight</vt:lpstr>
      <vt:lpstr>Orange Waves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                   Ahmet Hromadžić je bio bosanskohercegovački pisac,                                                 novinar i urednik. Rođen je u Bosanskom Petrovcu 11.                                                oktobra 1923.  godine, a umro je u Sarajevu 01. januara                                                2003. godine.                                                Najpoznatiji je po pisanju pripovijedaka romana za djecu                                               i za odrasle. Njegova najpopularnija djela su: „Patuljak iz Zaboravljene zemlje“, „Patuljak vam priča“, „Okamenjeni vukovi“ i druga. Bio je zaposlen kao novinar, ali i urednik brojnih časopisa. Suosnivač je dječije biblioteke „Lastavica“.    </dc:title>
  <dc:creator/>
  <cp:lastModifiedBy>Mihrija</cp:lastModifiedBy>
  <cp:revision>16</cp:revision>
  <dcterms:created xsi:type="dcterms:W3CDTF">2020-03-19T12:34:11Z</dcterms:created>
  <dcterms:modified xsi:type="dcterms:W3CDTF">2020-03-19T21:42:28Z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1033-11.2.0.9031</vt:lpwstr>
  </property>
</Properties>
</file>