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90" r:id="rId3"/>
    <p:sldId id="258" r:id="rId4"/>
    <p:sldId id="257" r:id="rId5"/>
    <p:sldId id="259" r:id="rId6"/>
    <p:sldId id="260" r:id="rId7"/>
    <p:sldId id="261" r:id="rId8"/>
    <p:sldId id="294" r:id="rId9"/>
    <p:sldId id="304" r:id="rId10"/>
    <p:sldId id="299" r:id="rId11"/>
    <p:sldId id="297" r:id="rId12"/>
    <p:sldId id="300" r:id="rId13"/>
    <p:sldId id="296" r:id="rId14"/>
    <p:sldId id="291" r:id="rId15"/>
    <p:sldId id="263" r:id="rId16"/>
    <p:sldId id="284" r:id="rId17"/>
    <p:sldId id="266" r:id="rId18"/>
    <p:sldId id="302" r:id="rId19"/>
    <p:sldId id="301" r:id="rId20"/>
    <p:sldId id="305" r:id="rId21"/>
    <p:sldId id="306" r:id="rId22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D18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/>
              <a:t>Kliknite kako biste dodali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4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bs-Latn-BA"/>
              <a:t>Kliknite na ikonu kako biste dodali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05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36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2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6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slov, sadržaj i sadržaj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bs-Latn-BA"/>
              <a:t>Kliknite da uredite stilove prototipa naslova</a:t>
            </a:r>
            <a:endParaRPr lang="en-US"/>
          </a:p>
        </p:txBody>
      </p:sp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bs-Latn-BA"/>
              <a:t>Kliknite da uredite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4" name="Čuvar mjesta sadržaja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bs-Latn-BA"/>
              <a:t>Kliknite da uredite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5" name="Čuvar mjesta sadržaja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bs-Latn-BA"/>
              <a:t>Kliknite da uredite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D299270-8F42-46BA-BB3C-14F3A8792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AFB4AC6-0D4D-4799-8005-71FF3734F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8621EF5-59F9-4CA2-8348-2639AED77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73EED-AE68-4629-B1B1-7491DB101CA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6589593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bs-Latn-BA"/>
              <a:t>Kliknite da uredite stilove prototipa naslova</a:t>
            </a:r>
            <a:endParaRPr lang="en-US"/>
          </a:p>
        </p:txBody>
      </p:sp>
      <p:sp>
        <p:nvSpPr>
          <p:cNvPr id="3" name="Čuvar mjesta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bs-Latn-BA"/>
              <a:t>Kliknite da uredite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4" name="Čuvar mjesta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bs-Latn-BA"/>
              <a:t>Kliknite da uredite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4B7F6F2-4810-4C6A-AA02-8FCDC7190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FCD3587-96C6-46AB-957A-364B68B2C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1D2070B-67D2-4DC2-BFD9-29C603AA8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7CC23-D233-4D73-9CE7-1F6946AD189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964348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7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9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2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1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3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5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1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bs-Latn-BA"/>
              <a:t>Kliknite na ikonu kako biste dodali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3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bs-Latn-BA"/>
              <a:t>Kliknite kako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98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 /><Relationship Id="rId2" Type="http://schemas.openxmlformats.org/officeDocument/2006/relationships/audio" Target="../media/media13.m4a" /><Relationship Id="rId1" Type="http://schemas.microsoft.com/office/2007/relationships/media" Target="../media/media13.m4a" /><Relationship Id="rId4" Type="http://schemas.openxmlformats.org/officeDocument/2006/relationships/image" Target="../media/image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 /><Relationship Id="rId2" Type="http://schemas.openxmlformats.org/officeDocument/2006/relationships/audio" Target="../media/media14.m4a" /><Relationship Id="rId1" Type="http://schemas.microsoft.com/office/2007/relationships/media" Target="../media/media14.m4a" /><Relationship Id="rId4" Type="http://schemas.openxmlformats.org/officeDocument/2006/relationships/image" Target="../media/image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 /><Relationship Id="rId2" Type="http://schemas.openxmlformats.org/officeDocument/2006/relationships/audio" Target="../media/media15.m4a" /><Relationship Id="rId1" Type="http://schemas.microsoft.com/office/2007/relationships/media" Target="../media/media15.m4a" /><Relationship Id="rId4" Type="http://schemas.openxmlformats.org/officeDocument/2006/relationships/image" Target="../media/image2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6.m4a" /><Relationship Id="rId1" Type="http://schemas.microsoft.com/office/2007/relationships/media" Target="../media/media16.m4a" /><Relationship Id="rId4" Type="http://schemas.openxmlformats.org/officeDocument/2006/relationships/image" Target="../media/image2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7.m4a" /><Relationship Id="rId1" Type="http://schemas.microsoft.com/office/2007/relationships/media" Target="../media/media17.m4a" /><Relationship Id="rId4" Type="http://schemas.openxmlformats.org/officeDocument/2006/relationships/image" Target="../media/image2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8.m4a" /><Relationship Id="rId1" Type="http://schemas.microsoft.com/office/2007/relationships/media" Target="../media/media18.m4a" /><Relationship Id="rId4" Type="http://schemas.openxmlformats.org/officeDocument/2006/relationships/image" Target="../media/image2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9.m4a" /><Relationship Id="rId1" Type="http://schemas.microsoft.com/office/2007/relationships/media" Target="../media/media19.m4a" /><Relationship Id="rId4" Type="http://schemas.openxmlformats.org/officeDocument/2006/relationships/image" Target="../media/image2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0.m4a" /><Relationship Id="rId1" Type="http://schemas.microsoft.com/office/2007/relationships/media" Target="../media/media20.m4a" /><Relationship Id="rId5" Type="http://schemas.openxmlformats.org/officeDocument/2006/relationships/image" Target="../media/image2.png" /><Relationship Id="rId4" Type="http://schemas.openxmlformats.org/officeDocument/2006/relationships/image" Target="../media/image12.jpe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 /><Relationship Id="rId13" Type="http://schemas.openxmlformats.org/officeDocument/2006/relationships/image" Target="../media/image3.png" /><Relationship Id="rId3" Type="http://schemas.microsoft.com/office/2007/relationships/media" Target="../media/media3.m4a" /><Relationship Id="rId7" Type="http://schemas.microsoft.com/office/2007/relationships/media" Target="../media/media5.m4a" /><Relationship Id="rId12" Type="http://schemas.openxmlformats.org/officeDocument/2006/relationships/image" Target="../media/image2.png" /><Relationship Id="rId2" Type="http://schemas.openxmlformats.org/officeDocument/2006/relationships/audio" Target="../media/media2.m4a" /><Relationship Id="rId1" Type="http://schemas.microsoft.com/office/2007/relationships/media" Target="../media/media2.m4a" /><Relationship Id="rId6" Type="http://schemas.openxmlformats.org/officeDocument/2006/relationships/audio" Target="../media/media4.m4a" /><Relationship Id="rId11" Type="http://schemas.openxmlformats.org/officeDocument/2006/relationships/slideLayout" Target="../slideLayouts/slideLayout2.xml" /><Relationship Id="rId5" Type="http://schemas.microsoft.com/office/2007/relationships/media" Target="../media/media4.m4a" /><Relationship Id="rId10" Type="http://schemas.openxmlformats.org/officeDocument/2006/relationships/audio" Target="../media/media6.m4a" /><Relationship Id="rId4" Type="http://schemas.openxmlformats.org/officeDocument/2006/relationships/audio" Target="../media/media3.m4a" /><Relationship Id="rId9" Type="http://schemas.microsoft.com/office/2007/relationships/media" Target="../media/media6.m4a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1.m4a" /><Relationship Id="rId1" Type="http://schemas.microsoft.com/office/2007/relationships/media" Target="../media/media21.m4a" /><Relationship Id="rId4" Type="http://schemas.openxmlformats.org/officeDocument/2006/relationships/image" Target="../media/image3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2.m4a" /><Relationship Id="rId1" Type="http://schemas.microsoft.com/office/2007/relationships/media" Target="../media/media22.m4a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7.m4a" /><Relationship Id="rId1" Type="http://schemas.microsoft.com/office/2007/relationships/media" Target="../media/media7.m4a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8.m4a" /><Relationship Id="rId1" Type="http://schemas.microsoft.com/office/2007/relationships/media" Target="../media/media8.m4a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9.m4a" /><Relationship Id="rId1" Type="http://schemas.microsoft.com/office/2007/relationships/media" Target="../media/media9.m4a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0.m4a" /><Relationship Id="rId1" Type="http://schemas.microsoft.com/office/2007/relationships/media" Target="../media/media10.m4a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 /><Relationship Id="rId2" Type="http://schemas.openxmlformats.org/officeDocument/2006/relationships/audio" Target="../media/media11.m4a" /><Relationship Id="rId1" Type="http://schemas.microsoft.com/office/2007/relationships/media" Target="../media/media11.m4a" /><Relationship Id="rId5" Type="http://schemas.openxmlformats.org/officeDocument/2006/relationships/image" Target="../media/image4.jpeg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 /><Relationship Id="rId2" Type="http://schemas.openxmlformats.org/officeDocument/2006/relationships/audio" Target="../media/media12.m4a" /><Relationship Id="rId1" Type="http://schemas.microsoft.com/office/2007/relationships/media" Target="../media/media12.m4a" /><Relationship Id="rId6" Type="http://schemas.openxmlformats.org/officeDocument/2006/relationships/image" Target="../media/image3.png" /><Relationship Id="rId5" Type="http://schemas.openxmlformats.org/officeDocument/2006/relationships/image" Target="../media/image6.jpeg" /><Relationship Id="rId4" Type="http://schemas.openxmlformats.org/officeDocument/2006/relationships/image" Target="../media/image5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5.xml" /><Relationship Id="rId4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98B5262-0573-443F-9881-23C8F4879A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8890" y="721218"/>
            <a:ext cx="8955110" cy="3698980"/>
          </a:xfrm>
        </p:spPr>
        <p:txBody>
          <a:bodyPr/>
          <a:lstStyle/>
          <a:p>
            <a:pPr eaLnBrk="1" hangingPunct="1">
              <a:defRPr/>
            </a:pPr>
            <a:r>
              <a:rPr lang="bs-Latn-BA" b="1"/>
              <a:t> </a:t>
            </a:r>
            <a:r>
              <a:rPr lang="hr-HR" b="1"/>
              <a:t>HISTORIJA </a:t>
            </a:r>
            <a:r>
              <a:rPr lang="bs-Latn-BA" b="1"/>
              <a:t>BOSANSKOG</a:t>
            </a:r>
            <a:br>
              <a:rPr lang="bs-Latn-BA" b="1"/>
            </a:br>
            <a:r>
              <a:rPr lang="hr-HR" b="1"/>
              <a:t> JEZIKA</a:t>
            </a:r>
            <a:r>
              <a:rPr lang="bs-Latn-BA" b="1"/>
              <a:t> DO KRAJA</a:t>
            </a:r>
            <a:br>
              <a:rPr lang="bs-Latn-BA" b="1"/>
            </a:br>
            <a:r>
              <a:rPr lang="bs-Latn-BA" b="1"/>
              <a:t>  XV VIJEKA</a:t>
            </a:r>
            <a:endParaRPr lang="hr-HR" b="1"/>
          </a:p>
        </p:txBody>
      </p:sp>
      <p:sp>
        <p:nvSpPr>
          <p:cNvPr id="2" name="Podnaslov 1">
            <a:extLst>
              <a:ext uri="{FF2B5EF4-FFF2-40B4-BE49-F238E27FC236}">
                <a16:creationId xmlns:a16="http://schemas.microsoft.com/office/drawing/2014/main" id="{C46765A1-5378-5648-A8D5-3E16658A30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bs-Latn-BA"/>
              <a:t> 												</a:t>
            </a:r>
            <a:r>
              <a:rPr lang="bs-Latn-BA" sz="2400"/>
              <a:t>Edita Pepić</a:t>
            </a:r>
            <a:endParaRPr lang="sr-Latn-RS" sz="2400"/>
          </a:p>
        </p:txBody>
      </p:sp>
      <p:pic>
        <p:nvPicPr>
          <p:cNvPr id="5" name="New Recording 5.m4a">
            <a:hlinkClick r:id="" action="ppaction://media"/>
            <a:extLst>
              <a:ext uri="{FF2B5EF4-FFF2-40B4-BE49-F238E27FC236}">
                <a16:creationId xmlns:a16="http://schemas.microsoft.com/office/drawing/2014/main" id="{24271496-7BCC-1943-9AA4-8154763D7C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8464" y="4545722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24F97-E179-394E-A46C-2089F0A7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Stećci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42B751-0A95-6B4B-BE5D-70FA9B4D10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s-Latn-BA"/>
              <a:t>Kamene ploče, nadgrobne ploče</a:t>
            </a:r>
          </a:p>
          <a:p>
            <a:r>
              <a:rPr lang="bs-Latn-BA" i="1"/>
              <a:t>Stojećak, tj. </a:t>
            </a:r>
            <a:r>
              <a:rPr lang="bs-Latn-BA"/>
              <a:t>nešto što stoji, kamen koji stoji.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8EC8A17-5BFC-D144-A991-CC74DD20A7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s-Latn-BA"/>
              <a:t>Tipovi: </a:t>
            </a:r>
          </a:p>
          <a:p>
            <a:pPr lvl="1"/>
            <a:r>
              <a:rPr lang="bs-Latn-BA" i="1"/>
              <a:t>Ploča</a:t>
            </a:r>
            <a:r>
              <a:rPr lang="bs-Latn-BA"/>
              <a:t> – grubo obrađen i položen kamen</a:t>
            </a:r>
          </a:p>
          <a:p>
            <a:pPr lvl="1"/>
            <a:r>
              <a:rPr lang="bs-Latn-BA" i="1"/>
              <a:t>Sanduk</a:t>
            </a:r>
          </a:p>
          <a:p>
            <a:pPr lvl="1"/>
            <a:r>
              <a:rPr lang="bs-Latn-BA" i="1"/>
              <a:t>Stela, stup, krst.</a:t>
            </a:r>
            <a:endParaRPr lang="sr-Latn-RS" i="1"/>
          </a:p>
        </p:txBody>
      </p:sp>
      <p:pic>
        <p:nvPicPr>
          <p:cNvPr id="5" name="New Recording 14.m4a">
            <a:hlinkClick r:id="" action="ppaction://media"/>
            <a:extLst>
              <a:ext uri="{FF2B5EF4-FFF2-40B4-BE49-F238E27FC236}">
                <a16:creationId xmlns:a16="http://schemas.microsoft.com/office/drawing/2014/main" id="{B37980D4-C5B7-C443-A5F5-7050DD80EC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22768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1F75DB3-996C-4594-B7D0-2514300AF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/>
              <a:t>NATPISI NA STEĆCIMA-LAPIDARNA PISMENOST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D23E2EFD-9450-4F6F-AF1C-83A3A4E264DF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2060620"/>
            <a:ext cx="9144000" cy="590386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["/>
              <a:defRPr/>
            </a:pPr>
            <a:r>
              <a:rPr lang="hr-HR" sz="2700" b="1"/>
              <a:t>Umjetnost stećaka razvija se u vremenu od XIII do XVI vijeka.Najstarija žarišta stećke pismenosti nalaze se u starom Humu i srednjoj Bosni.Tu se njeguje jedan širi bosanski pisani manir.Lapidarni naziv na stećcima uglavnom počinje frazom:</a:t>
            </a:r>
            <a:r>
              <a:rPr lang="bs-Latn-BA" sz="2700" b="1"/>
              <a:t> </a:t>
            </a:r>
            <a:r>
              <a:rPr lang="hr-HR" sz="2700" b="1"/>
              <a:t>A SE LEŽI..A SE NEKA SE ZNA....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sz="2700" b="1"/>
          </a:p>
          <a:p>
            <a:pPr eaLnBrk="1" hangingPunct="1">
              <a:lnSpc>
                <a:spcPct val="80000"/>
              </a:lnSpc>
              <a:defRPr/>
            </a:pPr>
            <a:endParaRPr lang="hr-HR" b="1"/>
          </a:p>
        </p:txBody>
      </p:sp>
      <p:pic>
        <p:nvPicPr>
          <p:cNvPr id="2" name="New Recording 15.m4a">
            <a:hlinkClick r:id="" action="ppaction://media"/>
            <a:extLst>
              <a:ext uri="{FF2B5EF4-FFF2-40B4-BE49-F238E27FC236}">
                <a16:creationId xmlns:a16="http://schemas.microsoft.com/office/drawing/2014/main" id="{9CE6D524-7955-4E4E-9229-C9D7CAD63D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09568"/>
      </p:ext>
    </p:extLst>
  </p:cSld>
  <p:clrMapOvr>
    <a:masterClrMapping/>
  </p:clrMapOvr>
  <p:transition advClick="0" advTm="7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8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10BE8E-3C56-634E-BAA0-52616D8A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/>
              <a:t>NATPISI NA STEĆCIMA-LAPIDARNA PISMENOST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F2EDCA3-6ECE-FF46-B346-14FCC9C844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s-Latn-BA"/>
              <a:t>,, A ovo leži župan Medulin.</a:t>
            </a:r>
          </a:p>
          <a:p>
            <a:pPr marL="0" indent="0">
              <a:buNone/>
            </a:pPr>
            <a:r>
              <a:rPr lang="bs-Latn-BA"/>
              <a:t>Nikada mnogo ne imah.</a:t>
            </a:r>
          </a:p>
          <a:p>
            <a:pPr marL="0" indent="0">
              <a:buNone/>
            </a:pPr>
            <a:r>
              <a:rPr lang="bs-Latn-BA"/>
              <a:t>Nikada ništa nesta, a dijelih.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D2801AF-6392-9E45-9BB5-697399B4DE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bs-Latn-BA"/>
              <a:t>-Živih na zemlji mnogo ja, osamdeset osam lita.</a:t>
            </a:r>
          </a:p>
          <a:p>
            <a:pPr marL="0" indent="0">
              <a:buNone/>
            </a:pPr>
            <a:r>
              <a:rPr lang="bs-Latn-BA"/>
              <a:t>A ništa ne nesoh.</a:t>
            </a:r>
          </a:p>
          <a:p>
            <a:pPr marL="0" indent="0">
              <a:buNone/>
            </a:pPr>
            <a:r>
              <a:rPr lang="bs-Latn-BA"/>
              <a:t>Ivan Maršić</a:t>
            </a:r>
            <a:endParaRPr lang="sr-Latn-RS"/>
          </a:p>
        </p:txBody>
      </p:sp>
      <p:pic>
        <p:nvPicPr>
          <p:cNvPr id="5" name="New Recording 16.m4a">
            <a:hlinkClick r:id="" action="ppaction://media"/>
            <a:extLst>
              <a:ext uri="{FF2B5EF4-FFF2-40B4-BE49-F238E27FC236}">
                <a16:creationId xmlns:a16="http://schemas.microsoft.com/office/drawing/2014/main" id="{4952D0F3-B708-074C-8182-3DB5C89D9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26369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84B2F3-E568-1F4E-907C-5C21968F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Pisani spomenici</a:t>
            </a:r>
            <a:endParaRPr lang="sr-Latn-RS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F321970-FD4C-4CB9-ADA1-5C2BA9223F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bs-Latn-BA" sz="2800" dirty="0"/>
          </a:p>
          <a:p>
            <a:pPr>
              <a:defRPr/>
            </a:pPr>
            <a:r>
              <a:rPr lang="bs-Latn-BA" sz="2800" i="1" dirty="0"/>
              <a:t>Humačka</a:t>
            </a:r>
            <a:r>
              <a:rPr lang="bs-Latn-BA" sz="2800" dirty="0"/>
              <a:t> </a:t>
            </a:r>
            <a:r>
              <a:rPr lang="bs-Latn-BA" sz="2800" i="1" dirty="0"/>
              <a:t>ploča</a:t>
            </a:r>
            <a:r>
              <a:rPr lang="bs-Latn-BA" sz="2800" dirty="0"/>
              <a:t> - Najstariji</a:t>
            </a:r>
            <a:r>
              <a:rPr lang="hr-HR" sz="2800" dirty="0"/>
              <a:t> pisani spomenik bosanskog jezika</a:t>
            </a:r>
            <a:r>
              <a:rPr lang="bs-Latn-BA" sz="2800" i="1" dirty="0"/>
              <a:t>. To</a:t>
            </a:r>
            <a:r>
              <a:rPr lang="hr-HR" sz="2800" dirty="0"/>
              <a:t> je ktitorski,odnosno donatorski natpis na crkvi sv.</a:t>
            </a:r>
            <a:r>
              <a:rPr lang="bs-Latn-BA" sz="2800" dirty="0"/>
              <a:t> Mihajla</a:t>
            </a:r>
            <a:r>
              <a:rPr lang="hr-HR" sz="2800" dirty="0"/>
              <a:t> u Humcu kod Ljubuškog u zapadnoj Hercegovini</a:t>
            </a:r>
            <a:r>
              <a:rPr lang="bs-Latn-BA" sz="2800" dirty="0"/>
              <a:t> (</a:t>
            </a:r>
            <a:r>
              <a:rPr lang="hr-HR" sz="2800" dirty="0"/>
              <a:t>X ili </a:t>
            </a:r>
            <a:r>
              <a:rPr lang="bs-Latn-BA" sz="2800" dirty="0"/>
              <a:t>početak</a:t>
            </a:r>
            <a:r>
              <a:rPr lang="hr-HR" sz="2800" dirty="0"/>
              <a:t> XI vijeka</a:t>
            </a:r>
            <a:r>
              <a:rPr lang="bs-Latn-BA" sz="2800" dirty="0"/>
              <a:t>).</a:t>
            </a:r>
          </a:p>
          <a:p>
            <a:pPr>
              <a:defRPr/>
            </a:pPr>
            <a:r>
              <a:rPr lang="bs-Latn-BA" sz="2800" i="1" dirty="0"/>
              <a:t>Miroslavljevo</a:t>
            </a:r>
            <a:r>
              <a:rPr lang="hr-HR" sz="2800" i="1" dirty="0"/>
              <a:t> evanđelje</a:t>
            </a:r>
            <a:r>
              <a:rPr lang="bs-Latn-BA" sz="2800" i="1" dirty="0"/>
              <a:t> –najstariji,</a:t>
            </a:r>
            <a:r>
              <a:rPr lang="hr-HR" sz="2800" dirty="0"/>
              <a:t> ali i najljepši ćirilički rukopis crkvenog </a:t>
            </a:r>
            <a:r>
              <a:rPr lang="bs-Latn-BA" sz="2800" dirty="0"/>
              <a:t>karaktera.</a:t>
            </a:r>
            <a:endParaRPr lang="hr-HR" sz="2800" dirty="0"/>
          </a:p>
        </p:txBody>
      </p:sp>
      <p:pic>
        <p:nvPicPr>
          <p:cNvPr id="3" name="New Recording 17.m4a">
            <a:hlinkClick r:id="" action="ppaction://media"/>
            <a:extLst>
              <a:ext uri="{FF2B5EF4-FFF2-40B4-BE49-F238E27FC236}">
                <a16:creationId xmlns:a16="http://schemas.microsoft.com/office/drawing/2014/main" id="{D911344C-3C11-1F42-BFE4-1979445D9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6256" y="20698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11932"/>
      </p:ext>
    </p:extLst>
  </p:cSld>
  <p:clrMapOvr>
    <a:masterClrMapping/>
  </p:clrMapOvr>
  <p:transition advClick="0" advTm="7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09039A-EEF1-8444-863F-7515ED22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1D732B-2E07-0F4C-90FE-1BF8E0F6A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4" y="1827574"/>
            <a:ext cx="7524003" cy="4938878"/>
          </a:xfrm>
        </p:spPr>
        <p:txBody>
          <a:bodyPr>
            <a:normAutofit/>
          </a:bodyPr>
          <a:lstStyle/>
          <a:p>
            <a:r>
              <a:rPr lang="bs-Latn-B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Natpisi sa Kulinove crkve u Biskupićima-Mihanovićima kod Visokog iz sredine XII vijeka (Kulinova ploča), i natpis sa Crkve Kulinovog velikog sudije Gradiške (XII-XIII vijek).</a:t>
            </a:r>
          </a:p>
          <a:p>
            <a:r>
              <a:rPr lang="bs-Latn-BA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s-Latn-B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vanđelje Divoša Tihorodića iz XIV vijeka;</a:t>
            </a:r>
          </a:p>
          <a:p>
            <a:r>
              <a:rPr lang="bs-Latn-B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Batalovo evanđelje iz XIV vijeka;</a:t>
            </a:r>
          </a:p>
          <a:p>
            <a:r>
              <a:rPr lang="bs-Latn-B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Srećkovićevo evanđelje iz XIV-XV vijeka;</a:t>
            </a:r>
          </a:p>
          <a:p>
            <a:r>
              <a:rPr lang="bs-Latn-B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Mletački zbornik iz XIV vijeka;</a:t>
            </a:r>
          </a:p>
          <a:p>
            <a:r>
              <a:rPr lang="bs-Latn-B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Čajničko evanđelje iz XIV vijeka</a:t>
            </a:r>
          </a:p>
          <a:p>
            <a:r>
              <a:rPr lang="bs-Latn-B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Rukopis Krstjanina Radosava iz XV vijeka.</a:t>
            </a:r>
          </a:p>
          <a:p>
            <a:endParaRPr lang="sr-Latn-RS" dirty="0"/>
          </a:p>
        </p:txBody>
      </p:sp>
      <p:pic>
        <p:nvPicPr>
          <p:cNvPr id="4" name="New Recording 18.m4a">
            <a:hlinkClick r:id="" action="ppaction://media"/>
            <a:extLst>
              <a:ext uri="{FF2B5EF4-FFF2-40B4-BE49-F238E27FC236}">
                <a16:creationId xmlns:a16="http://schemas.microsoft.com/office/drawing/2014/main" id="{7F04FEA8-5C63-D942-877F-50742269CF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61836" y="20608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3B67412-41E4-4B47-8BE2-DF7155C72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/>
              <a:t>POVELJA KULINA BANA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0FDC696-DD31-4AC5-BF88-56C01E2487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257" y="2072493"/>
            <a:ext cx="82296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hr-HR" sz="2800"/>
              <a:t>Najstariji pisani spomenik na narodnom jeziku svjetovnog karaktera je Povelja Kulina bana-napisana 29.avgusta 1189.godine i upućena je Dubrovčanima.</a:t>
            </a:r>
          </a:p>
          <a:p>
            <a:pPr>
              <a:lnSpc>
                <a:spcPct val="90000"/>
              </a:lnSpc>
              <a:defRPr/>
            </a:pPr>
            <a:r>
              <a:rPr lang="hr-HR" sz="2800"/>
              <a:t>Original povelje se nalazi u biblioteci Akademije nauka </a:t>
            </a:r>
            <a:r>
              <a:rPr lang="bs-Latn-BA" sz="2800"/>
              <a:t>u Sankt Peterburgu (Petrogradu),</a:t>
            </a:r>
            <a:r>
              <a:rPr lang="hr-HR" sz="2800"/>
              <a:t> a kop</a:t>
            </a:r>
            <a:r>
              <a:rPr lang="bs-Latn-BA" sz="2800"/>
              <a:t>ija se čuva u</a:t>
            </a:r>
            <a:r>
              <a:rPr lang="hr-HR" sz="2800"/>
              <a:t> </a:t>
            </a:r>
            <a:r>
              <a:rPr lang="bs-Latn-BA" sz="2800"/>
              <a:t>Dubrovniku.</a:t>
            </a:r>
            <a:endParaRPr lang="hr-HR" sz="2800"/>
          </a:p>
        </p:txBody>
      </p:sp>
      <p:pic>
        <p:nvPicPr>
          <p:cNvPr id="2" name="New Recording 20.m4a">
            <a:hlinkClick r:id="" action="ppaction://media"/>
            <a:extLst>
              <a:ext uri="{FF2B5EF4-FFF2-40B4-BE49-F238E27FC236}">
                <a16:creationId xmlns:a16="http://schemas.microsoft.com/office/drawing/2014/main" id="{4E16FD15-7619-654F-8AC9-28D97833A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2296" y="2091481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24421">
            <a:extLst>
              <a:ext uri="{FF2B5EF4-FFF2-40B4-BE49-F238E27FC236}">
                <a16:creationId xmlns:a16="http://schemas.microsoft.com/office/drawing/2014/main" id="{BA0E648A-F607-4E15-9144-ED5E64BEB00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549275"/>
            <a:ext cx="3095625" cy="544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10" descr="p-kulin[1]">
            <a:extLst>
              <a:ext uri="{FF2B5EF4-FFF2-40B4-BE49-F238E27FC236}">
                <a16:creationId xmlns:a16="http://schemas.microsoft.com/office/drawing/2014/main" id="{68B85939-4098-4ABB-AB33-38BAB8003C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404813"/>
            <a:ext cx="42037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25270D7-4D31-47F3-941F-47EC554D7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hr-HR"/>
              <a:t>BOSANČICA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14B8543-689A-4A1F-9D7C-A79D91281D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"/>
              <a:defRPr/>
            </a:pPr>
            <a:r>
              <a:rPr lang="hr-HR" sz="2800"/>
              <a:t>U najstarije vrijeme u Dubrovniku pa i u Bosni formirana je bosanska ćirilica ili bosančica.Nju odlikuju staroslavenska slova.Postojala su dva oblika bosančice:</a:t>
            </a:r>
          </a:p>
          <a:p>
            <a:pPr eaLnBrk="1" hangingPunct="1">
              <a:buFont typeface="Wingdings" panose="05000000000000000000" pitchFamily="2" charset="2"/>
              <a:buChar char=""/>
              <a:defRPr/>
            </a:pPr>
            <a:r>
              <a:rPr lang="hr-HR" sz="2800" u="sng"/>
              <a:t>USTAVNA</a:t>
            </a:r>
            <a:endParaRPr lang="hr-HR" sz="2800"/>
          </a:p>
          <a:p>
            <a:pPr eaLnBrk="1" hangingPunct="1">
              <a:buFont typeface="Wingdings" panose="05000000000000000000" pitchFamily="2" charset="2"/>
              <a:buChar char=""/>
              <a:defRPr/>
            </a:pPr>
            <a:r>
              <a:rPr lang="hr-HR" sz="2800" u="sng"/>
              <a:t>KURZIVNA</a:t>
            </a:r>
            <a:endParaRPr lang="hr-HR" sz="2800"/>
          </a:p>
        </p:txBody>
      </p:sp>
      <p:pic>
        <p:nvPicPr>
          <p:cNvPr id="4" name="New Recording 21.m4a">
            <a:hlinkClick r:id="" action="ppaction://media"/>
            <a:extLst>
              <a:ext uri="{FF2B5EF4-FFF2-40B4-BE49-F238E27FC236}">
                <a16:creationId xmlns:a16="http://schemas.microsoft.com/office/drawing/2014/main" id="{FF1AEC45-1A80-7945-A191-4203475C54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3038" y="19888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9E2488-2DD2-0E4B-A0FA-D945506F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0609820-43D7-6E47-B306-B7E288DAA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71" y="0"/>
            <a:ext cx="9372063" cy="6858000"/>
          </a:xfrm>
        </p:spPr>
      </p:pic>
      <p:pic>
        <p:nvPicPr>
          <p:cNvPr id="6" name="New Recording 23.m4a">
            <a:hlinkClick r:id="" action="ppaction://media"/>
            <a:extLst>
              <a:ext uri="{FF2B5EF4-FFF2-40B4-BE49-F238E27FC236}">
                <a16:creationId xmlns:a16="http://schemas.microsoft.com/office/drawing/2014/main" id="{65442F5D-B990-F542-80C4-3A17A517B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397AC4-0A52-9A48-B4D8-F7F14529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6760FD5C-3851-4945-BFA9-7CF448DD0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53" y="0"/>
            <a:ext cx="9211461" cy="6858000"/>
          </a:xfrm>
        </p:spPr>
      </p:pic>
    </p:spTree>
    <p:extLst>
      <p:ext uri="{BB962C8B-B14F-4D97-AF65-F5344CB8AC3E}">
        <p14:creationId xmlns:p14="http://schemas.microsoft.com/office/powerpoint/2010/main" val="20205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16076A-1276-574C-9116-11382292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Uvod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08E089-387C-7B43-B6E6-BA4E306FD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2400" dirty="0"/>
              <a:t>Oko tri hiljade jezika</a:t>
            </a:r>
          </a:p>
          <a:p>
            <a:r>
              <a:rPr lang="bs-Latn-BA" sz="2400" dirty="0"/>
              <a:t>Živi jezici: engleski, njemački, bosanski, srpski, francuski...</a:t>
            </a:r>
          </a:p>
          <a:p>
            <a:r>
              <a:rPr lang="bs-Latn-BA" sz="2400" dirty="0"/>
              <a:t>Izumrli jezici: etrurski, gotski, italski, staroslavenski</a:t>
            </a:r>
          </a:p>
          <a:p>
            <a:r>
              <a:rPr lang="bs-Latn-BA" sz="2400" dirty="0"/>
              <a:t>Praindoevropski&gt; indoevropski &gt; praslavenski &gt; staroslavenski &gt; bosanski</a:t>
            </a:r>
          </a:p>
          <a:p>
            <a:pPr marL="0" indent="0">
              <a:buNone/>
            </a:pPr>
            <a:endParaRPr lang="bs-Latn-BA" dirty="0"/>
          </a:p>
          <a:p>
            <a:endParaRPr lang="sr-Latn-RS" dirty="0"/>
          </a:p>
        </p:txBody>
      </p:sp>
      <p:pic>
        <p:nvPicPr>
          <p:cNvPr id="14" name="New Recording.m4a">
            <a:hlinkClick r:id="" action="ppaction://media"/>
            <a:extLst>
              <a:ext uri="{FF2B5EF4-FFF2-40B4-BE49-F238E27FC236}">
                <a16:creationId xmlns:a16="http://schemas.microsoft.com/office/drawing/2014/main" id="{085EF9F4-33DD-0A43-945E-9C6F4D51DC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13952" y="1917487"/>
            <a:ext cx="304800" cy="304800"/>
          </a:xfrm>
          <a:prstGeom prst="rect">
            <a:avLst/>
          </a:prstGeom>
        </p:spPr>
      </p:pic>
      <p:pic>
        <p:nvPicPr>
          <p:cNvPr id="19" name="New Recording 3.m4a">
            <a:hlinkClick r:id="" action="ppaction://media"/>
            <a:extLst>
              <a:ext uri="{FF2B5EF4-FFF2-40B4-BE49-F238E27FC236}">
                <a16:creationId xmlns:a16="http://schemas.microsoft.com/office/drawing/2014/main" id="{9550482C-0E71-EC46-ADCD-BA44EDEA38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91278" y="2420888"/>
            <a:ext cx="304800" cy="304800"/>
          </a:xfrm>
          <a:prstGeom prst="rect">
            <a:avLst/>
          </a:prstGeom>
        </p:spPr>
      </p:pic>
      <p:pic>
        <p:nvPicPr>
          <p:cNvPr id="5" name="New Recording 2">
            <a:hlinkClick r:id="" action="ppaction://media"/>
            <a:extLst>
              <a:ext uri="{FF2B5EF4-FFF2-40B4-BE49-F238E27FC236}">
                <a16:creationId xmlns:a16="http://schemas.microsoft.com/office/drawing/2014/main" id="{D1A9ADCD-269F-48D3-B678-59E33C31B79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669591" y="2896915"/>
            <a:ext cx="304800" cy="304800"/>
          </a:xfrm>
          <a:prstGeom prst="rect">
            <a:avLst/>
          </a:prstGeom>
        </p:spPr>
      </p:pic>
      <p:pic>
        <p:nvPicPr>
          <p:cNvPr id="7" name="New Recording 6">
            <a:hlinkClick r:id="" action="ppaction://media"/>
            <a:extLst>
              <a:ext uri="{FF2B5EF4-FFF2-40B4-BE49-F238E27FC236}">
                <a16:creationId xmlns:a16="http://schemas.microsoft.com/office/drawing/2014/main" id="{475DF435-979B-4D47-99A7-C54C3BBBCCA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70341" y="3333357"/>
            <a:ext cx="590386" cy="590386"/>
          </a:xfrm>
          <a:prstGeom prst="rect">
            <a:avLst/>
          </a:prstGeom>
        </p:spPr>
      </p:pic>
      <p:pic>
        <p:nvPicPr>
          <p:cNvPr id="9" name="New Recording 7">
            <a:hlinkClick r:id="" action="ppaction://media"/>
            <a:extLst>
              <a:ext uri="{FF2B5EF4-FFF2-40B4-BE49-F238E27FC236}">
                <a16:creationId xmlns:a16="http://schemas.microsoft.com/office/drawing/2014/main" id="{91ABEB29-9675-4A6A-A530-AA8F6888F04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45711" y="4086219"/>
            <a:ext cx="515016" cy="5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0"/>
    </mc:Choice>
    <mc:Fallback xmlns="">
      <p:transition spd="slow" advClick="0" advTm="2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61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6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37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86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1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D37C6F-879E-0546-A1D6-3DF34F541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Domaći zadatak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804AF2-69BD-324C-933D-B31D5C410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Pokušajte da naučite da svoje ime i prezime napišete na  sva tri pisma, ali u njihovoj prvobitnoj verziji. </a:t>
            </a:r>
          </a:p>
        </p:txBody>
      </p:sp>
      <p:pic>
        <p:nvPicPr>
          <p:cNvPr id="4" name="New Recording 24">
            <a:hlinkClick r:id="" action="ppaction://media"/>
            <a:extLst>
              <a:ext uri="{FF2B5EF4-FFF2-40B4-BE49-F238E27FC236}">
                <a16:creationId xmlns:a16="http://schemas.microsoft.com/office/drawing/2014/main" id="{17B0E212-ADB6-4CD7-BDD9-6296355F90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9863" y="2471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BCEDFD-23C9-7149-B583-B68095F5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DEBD1E-03EB-7D42-ACA3-75D1C3026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bs-Latn-BA" sz="4800"/>
              <a:t>SREĆNO!</a:t>
            </a:r>
            <a:endParaRPr lang="sr-Latn-RS"/>
          </a:p>
        </p:txBody>
      </p:sp>
      <p:sp>
        <p:nvSpPr>
          <p:cNvPr id="4" name="Nasmiješeno lice 3">
            <a:extLst>
              <a:ext uri="{FF2B5EF4-FFF2-40B4-BE49-F238E27FC236}">
                <a16:creationId xmlns:a16="http://schemas.microsoft.com/office/drawing/2014/main" id="{92E48DC0-1895-6F47-AA23-8E580BD83766}"/>
              </a:ext>
            </a:extLst>
          </p:cNvPr>
          <p:cNvSpPr/>
          <p:nvPr/>
        </p:nvSpPr>
        <p:spPr>
          <a:xfrm>
            <a:off x="3790682" y="4582012"/>
            <a:ext cx="1828800" cy="1828800"/>
          </a:xfrm>
          <a:prstGeom prst="smileyFace">
            <a:avLst/>
          </a:prstGeom>
          <a:solidFill>
            <a:srgbClr val="E0CD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New Recording 26">
            <a:hlinkClick r:id="" action="ppaction://media"/>
            <a:extLst>
              <a:ext uri="{FF2B5EF4-FFF2-40B4-BE49-F238E27FC236}">
                <a16:creationId xmlns:a16="http://schemas.microsoft.com/office/drawing/2014/main" id="{BCBC9BBE-6D1F-4416-8686-8133F908C8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75550" y="2533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E5D8D0F-1EB4-4FC0-A177-5E7187590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06687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b="1"/>
              <a:t>PERIODIZACIJA HISTORIJE BOSANSKOGA KNJIŽEVNOGA JEZIKA</a:t>
            </a:r>
          </a:p>
        </p:txBody>
      </p:sp>
      <p:pic>
        <p:nvPicPr>
          <p:cNvPr id="28" name="New Recording 8.m4a">
            <a:hlinkClick r:id="" action="ppaction://media"/>
            <a:extLst>
              <a:ext uri="{FF2B5EF4-FFF2-40B4-BE49-F238E27FC236}">
                <a16:creationId xmlns:a16="http://schemas.microsoft.com/office/drawing/2014/main" id="{15BECA86-D879-7E4F-8852-6E11C57B23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86747019-E147-4792-A6D5-81AFEFD51F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4"/>
              <a:defRPr/>
            </a:pPr>
            <a:r>
              <a:rPr lang="bs-Latn-BA" sz="2800"/>
              <a:t>Faze razvoja bosanskog jezika</a:t>
            </a:r>
          </a:p>
          <a:p>
            <a:pPr eaLnBrk="1" hangingPunct="1">
              <a:buFont typeface="Wingdings" panose="05000000000000000000" pitchFamily="2" charset="2"/>
              <a:buChar char="4"/>
              <a:defRPr/>
            </a:pPr>
            <a:endParaRPr lang="bs-Latn-BA" sz="2800"/>
          </a:p>
          <a:p>
            <a:pPr eaLnBrk="1" hangingPunct="1">
              <a:buFont typeface="Wingdings" panose="05000000000000000000" pitchFamily="2" charset="2"/>
              <a:buChar char="4"/>
              <a:defRPr/>
            </a:pPr>
            <a:endParaRPr lang="hr-HR" sz="280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bs-Latn-BA" sz="2800"/>
              <a:t> O</a:t>
            </a:r>
            <a:r>
              <a:rPr lang="hr-HR" sz="2800"/>
              <a:t>d XI do kraja XV vijeka(doba srednjovjekovne Bosne)</a:t>
            </a:r>
            <a:endParaRPr lang="bs-Latn-BA" sz="280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bs-Latn-BA" sz="2800"/>
              <a:t>O</a:t>
            </a:r>
            <a:r>
              <a:rPr lang="hr-HR" sz="2800"/>
              <a:t>d kraja XV do druge polovine XIX vijeka(tursko doba)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bs-Latn-BA" sz="2800"/>
              <a:t>B</a:t>
            </a:r>
            <a:r>
              <a:rPr lang="hr-HR" sz="2800"/>
              <a:t>osanski jezik na prijelazu iz XIX u XX vijek(austrougarsko doba)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bs-Latn-BA" sz="2800"/>
              <a:t>B</a:t>
            </a:r>
            <a:r>
              <a:rPr lang="hr-HR" sz="2800"/>
              <a:t>osanski jezik u XX vijeku(jugoslavensko doba)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bs-Latn-BA" sz="2800"/>
              <a:t>B</a:t>
            </a:r>
            <a:r>
              <a:rPr lang="hr-HR" sz="2800"/>
              <a:t>osanski jezik u posljednjoj deceniji XX vijeka(bosansko doba)</a:t>
            </a:r>
          </a:p>
        </p:txBody>
      </p:sp>
      <p:pic>
        <p:nvPicPr>
          <p:cNvPr id="2" name="New Recording 9.m4a">
            <a:hlinkClick r:id="" action="ppaction://media"/>
            <a:extLst>
              <a:ext uri="{FF2B5EF4-FFF2-40B4-BE49-F238E27FC236}">
                <a16:creationId xmlns:a16="http://schemas.microsoft.com/office/drawing/2014/main" id="{5B36E00D-BBAE-FC40-8F5C-1279811ED7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22768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938EF840-1A9D-4FC8-9B04-BF0749286F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232727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bs-Latn-BA" sz="2800" dirty="0"/>
              <a:t>Jezik narodni; latinsko pismo, glagoljica, ćirilica, bosančica.</a:t>
            </a:r>
          </a:p>
          <a:p>
            <a:pPr>
              <a:defRPr/>
            </a:pPr>
            <a:r>
              <a:rPr lang="bs-Latn-BA" sz="2800" dirty="0"/>
              <a:t>Svjetovni i crkveni spisi</a:t>
            </a:r>
          </a:p>
          <a:p>
            <a:pPr>
              <a:defRPr/>
            </a:pPr>
            <a:r>
              <a:rPr lang="bs-Latn-BA" sz="2800" dirty="0"/>
              <a:t>Nadgrobni spomenici (stećci)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bs-Latn-BA" sz="2800" dirty="0"/>
              <a:t>Prvi</a:t>
            </a:r>
            <a:r>
              <a:rPr lang="hr-HR" sz="2800" dirty="0"/>
              <a:t> pisani spomenici na bosansko-humskom tlu pot</a:t>
            </a:r>
            <a:r>
              <a:rPr lang="bs-Latn-BA" sz="2800" dirty="0"/>
              <a:t>i</a:t>
            </a:r>
            <a:r>
              <a:rPr lang="hr-HR" sz="2800" dirty="0"/>
              <a:t>ču s kraja X ili početka XI vijeka</a:t>
            </a:r>
            <a:r>
              <a:rPr lang="bs-Latn-BA" sz="2800" dirty="0"/>
              <a:t>.</a:t>
            </a:r>
            <a:endParaRPr lang="hr-HR" sz="2800" dirty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8A073AD2-3ED4-48FB-A63F-137F69C90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dirty="0"/>
              <a:t>PRVA FAZA</a:t>
            </a:r>
            <a:br>
              <a:rPr lang="hr-HR" sz="4000" dirty="0"/>
            </a:br>
            <a:r>
              <a:rPr lang="hr-HR" sz="4000" dirty="0"/>
              <a:t>SREDNJOVJEKOVNOG DOBA</a:t>
            </a:r>
          </a:p>
        </p:txBody>
      </p:sp>
      <p:pic>
        <p:nvPicPr>
          <p:cNvPr id="4" name="New Recording 10">
            <a:hlinkClick r:id="" action="ppaction://media"/>
            <a:extLst>
              <a:ext uri="{FF2B5EF4-FFF2-40B4-BE49-F238E27FC236}">
                <a16:creationId xmlns:a16="http://schemas.microsoft.com/office/drawing/2014/main" id="{0BEBDFD5-2EC5-44F2-AB09-4AFE902554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20224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8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6C3703-4DAB-E443-A0FC-55B48B89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4000"/>
              <a:t>Prvi pisani spomenici</a:t>
            </a:r>
            <a:endParaRPr lang="sr-Latn-R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CAA07B5-9CC5-4FD2-A590-94C09C3899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bs-Latn-BA" sz="2800" dirty="0"/>
              <a:t> </a:t>
            </a:r>
          </a:p>
          <a:p>
            <a:pPr marL="857250" lvl="1" indent="-457200">
              <a:defRPr/>
            </a:pPr>
            <a:r>
              <a:rPr lang="bs-Latn-BA" sz="2600" dirty="0"/>
              <a:t>Na</a:t>
            </a:r>
            <a:r>
              <a:rPr lang="hr-HR" sz="2600" dirty="0"/>
              <a:t>tpis sa crkve u Kijevcima kod Prijedora</a:t>
            </a:r>
            <a:r>
              <a:rPr lang="bs-Latn-BA" sz="2600" dirty="0"/>
              <a:t> (XI vijek)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s-Latn-BA" sz="2800" dirty="0"/>
              <a:t> </a:t>
            </a:r>
            <a:r>
              <a:rPr lang="hr-HR" sz="2800" i="1" dirty="0"/>
              <a:t>Griškovićev i Mihanovićev odlomak</a:t>
            </a:r>
            <a:r>
              <a:rPr lang="bs-Latn-BA" sz="2800" i="1" dirty="0"/>
              <a:t> (XII vijek)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sz="2800" dirty="0"/>
              <a:t> </a:t>
            </a:r>
            <a:r>
              <a:rPr lang="hr-HR" sz="2800" i="1" dirty="0"/>
              <a:t>Splitski</a:t>
            </a:r>
            <a:r>
              <a:rPr lang="hr-HR" sz="2800" dirty="0"/>
              <a:t> </a:t>
            </a:r>
            <a:r>
              <a:rPr lang="hr-HR" sz="2800" i="1" dirty="0"/>
              <a:t>odlomak</a:t>
            </a:r>
            <a:r>
              <a:rPr lang="bs-Latn-BA" sz="2800" i="1" dirty="0"/>
              <a:t> </a:t>
            </a:r>
            <a:endParaRPr lang="hr-HR" sz="2800" dirty="0"/>
          </a:p>
        </p:txBody>
      </p:sp>
      <p:pic>
        <p:nvPicPr>
          <p:cNvPr id="4" name="New Recording 11">
            <a:hlinkClick r:id="" action="ppaction://media"/>
            <a:extLst>
              <a:ext uri="{FF2B5EF4-FFF2-40B4-BE49-F238E27FC236}">
                <a16:creationId xmlns:a16="http://schemas.microsoft.com/office/drawing/2014/main" id="{0098B5A8-291A-4C27-B0E7-275D0422EE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51775" y="248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635479-0324-A84E-AE94-E08E040D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Pisani spomenici</a:t>
            </a:r>
            <a:endParaRPr lang="sr-Latn-R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5ECB6E5-10BE-413C-978D-78FEC038F70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4922" y="2222287"/>
            <a:ext cx="4345797" cy="4523789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hr-HR" sz="2800" i="1"/>
              <a:t>Hrvojev misal</a:t>
            </a:r>
            <a:r>
              <a:rPr lang="hr-HR" sz="2800"/>
              <a:t>,</a:t>
            </a:r>
            <a:r>
              <a:rPr lang="bs-Latn-BA" sz="2800"/>
              <a:t> </a:t>
            </a:r>
            <a:r>
              <a:rPr lang="hr-HR" sz="2800"/>
              <a:t>pisan za bosanskog feudalca Hrvoja Vukčića Hrvatinića.                                             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hr-HR" sz="2800"/>
              <a:t> </a:t>
            </a:r>
            <a:r>
              <a:rPr lang="bs-Latn-BA" sz="2800"/>
              <a:t>Epigrafika – lapidarna pismenost</a:t>
            </a:r>
          </a:p>
          <a:p>
            <a:pPr marL="0" indent="0" eaLnBrk="1" hangingPunct="1">
              <a:buNone/>
              <a:defRPr/>
            </a:pPr>
            <a:r>
              <a:rPr lang="hr-HR" sz="2800"/>
              <a:t>                  </a:t>
            </a:r>
          </a:p>
        </p:txBody>
      </p:sp>
      <p:pic>
        <p:nvPicPr>
          <p:cNvPr id="4" name="New Recording 12">
            <a:hlinkClick r:id="" action="ppaction://media"/>
            <a:extLst>
              <a:ext uri="{FF2B5EF4-FFF2-40B4-BE49-F238E27FC236}">
                <a16:creationId xmlns:a16="http://schemas.microsoft.com/office/drawing/2014/main" id="{7DB09EA5-CA34-4296-90B0-87CA29C7418E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80" y="733629"/>
            <a:ext cx="609600" cy="609600"/>
          </a:xfrm>
        </p:spPr>
      </p:pic>
      <p:pic>
        <p:nvPicPr>
          <p:cNvPr id="3" name="Slika 3">
            <a:extLst>
              <a:ext uri="{FF2B5EF4-FFF2-40B4-BE49-F238E27FC236}">
                <a16:creationId xmlns:a16="http://schemas.microsoft.com/office/drawing/2014/main" id="{AFBF028F-DE7D-844F-B5CB-835964C82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33" y="1913433"/>
            <a:ext cx="4814245" cy="4722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9923A31-8F0E-4199-9346-6E618A44F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/>
              <a:t>STEĆCI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C3E30423-0C5E-40CF-895E-8D233CAD84F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2467453"/>
            <a:ext cx="3671888" cy="3148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6" descr="Berlin2[1]">
            <a:extLst>
              <a:ext uri="{FF2B5EF4-FFF2-40B4-BE49-F238E27FC236}">
                <a16:creationId xmlns:a16="http://schemas.microsoft.com/office/drawing/2014/main" id="{997674A3-40F2-4661-B095-DE874FD4FB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31" y="3435223"/>
            <a:ext cx="914400" cy="1213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ew Recording 13">
            <a:hlinkClick r:id="" action="ppaction://media"/>
            <a:extLst>
              <a:ext uri="{FF2B5EF4-FFF2-40B4-BE49-F238E27FC236}">
                <a16:creationId xmlns:a16="http://schemas.microsoft.com/office/drawing/2014/main" id="{7999B598-0DC4-4EB8-9699-BABE924B0A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77038" y="228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5D9E3396-61BD-4DC7-B9FF-15774ADDEF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429000"/>
            <a:ext cx="3205163" cy="313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6">
            <a:extLst>
              <a:ext uri="{FF2B5EF4-FFF2-40B4-BE49-F238E27FC236}">
                <a16:creationId xmlns:a16="http://schemas.microsoft.com/office/drawing/2014/main" id="{76FC7489-15B7-44C9-9FF7-B5E5AE00BC5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908050"/>
            <a:ext cx="3168650" cy="231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9">
            <a:extLst>
              <a:ext uri="{FF2B5EF4-FFF2-40B4-BE49-F238E27FC236}">
                <a16:creationId xmlns:a16="http://schemas.microsoft.com/office/drawing/2014/main" id="{9EACFF41-0EEE-4BCD-BA47-7AAFCA0A01F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4336256"/>
            <a:ext cx="1428750" cy="140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57865"/>
      </p:ext>
    </p:extLst>
  </p:cSld>
  <p:clrMapOvr>
    <a:masterClrMapping/>
  </p:clrMapOvr>
  <p:transition spd="med" advClick="0" advTm="5000">
    <p:blind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ože se citirati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953</TotalTime>
  <Words>575</Words>
  <Application>Microsoft Office PowerPoint</Application>
  <PresentationFormat>Prikaz na ekranu (4:3)</PresentationFormat>
  <Paragraphs>68</Paragraphs>
  <Slides>21</Slides>
  <Notes>0</Notes>
  <HiddenSlides>0</HiddenSlides>
  <MMClips>22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Može se citirati</vt:lpstr>
      <vt:lpstr> HISTORIJA BOSANSKOG  JEZIKA DO KRAJA   XV VIJEKA</vt:lpstr>
      <vt:lpstr>Uvod</vt:lpstr>
      <vt:lpstr>PERIODIZACIJA HISTORIJE BOSANSKOGA KNJIŽEVNOGA JEZIKA</vt:lpstr>
      <vt:lpstr>PowerPoint prezentacija</vt:lpstr>
      <vt:lpstr>PRVA FAZA SREDNJOVJEKOVNOG DOBA</vt:lpstr>
      <vt:lpstr>Prvi pisani spomenici</vt:lpstr>
      <vt:lpstr>Pisani spomenici</vt:lpstr>
      <vt:lpstr>STEĆCI</vt:lpstr>
      <vt:lpstr>PowerPoint prezentacija</vt:lpstr>
      <vt:lpstr>Stećci</vt:lpstr>
      <vt:lpstr>NATPISI NA STEĆCIMA-LAPIDARNA PISMENOST</vt:lpstr>
      <vt:lpstr>NATPISI NA STEĆCIMA-LAPIDARNA PISMENOST</vt:lpstr>
      <vt:lpstr>Pisani spomenici</vt:lpstr>
      <vt:lpstr>PowerPoint prezentacija</vt:lpstr>
      <vt:lpstr>POVELJA KULINA BANA</vt:lpstr>
      <vt:lpstr>PowerPoint prezentacija</vt:lpstr>
      <vt:lpstr>BOSANČICA</vt:lpstr>
      <vt:lpstr>PowerPoint prezentacija</vt:lpstr>
      <vt:lpstr>PowerPoint prezentacija</vt:lpstr>
      <vt:lpstr>Domaći zadatak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HISTORIJA BOSANSKOG KNJIŽEVNOG JEZIKA</dc:title>
  <dc:creator>pc</dc:creator>
  <cp:lastModifiedBy>edita pepic</cp:lastModifiedBy>
  <cp:revision>28</cp:revision>
  <dcterms:created xsi:type="dcterms:W3CDTF">2008-04-20T10:46:28Z</dcterms:created>
  <dcterms:modified xsi:type="dcterms:W3CDTF">2020-03-18T22:32:14Z</dcterms:modified>
</cp:coreProperties>
</file>