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8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00B7-A4B0-4309-974E-EA8A8F1CDC01}" type="datetimeFigureOut">
              <a:rPr lang="sr-Latn-RS" smtClean="0"/>
              <a:pPr/>
              <a:t>17.3.2020.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CB3C-5375-4F0A-83E5-9791AC21DBB4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786381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00B7-A4B0-4309-974E-EA8A8F1CDC01}" type="datetimeFigureOut">
              <a:rPr lang="sr-Latn-RS" smtClean="0"/>
              <a:pPr/>
              <a:t>17.3.2020.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CB3C-5375-4F0A-83E5-9791AC21DBB4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48250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00B7-A4B0-4309-974E-EA8A8F1CDC01}" type="datetimeFigureOut">
              <a:rPr lang="sr-Latn-RS" smtClean="0"/>
              <a:pPr/>
              <a:t>17.3.2020.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CB3C-5375-4F0A-83E5-9791AC21DBB4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189617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00B7-A4B0-4309-974E-EA8A8F1CDC01}" type="datetimeFigureOut">
              <a:rPr lang="sr-Latn-RS" smtClean="0"/>
              <a:pPr/>
              <a:t>17.3.2020.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CB3C-5375-4F0A-83E5-9791AC21DBB4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708138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00B7-A4B0-4309-974E-EA8A8F1CDC01}" type="datetimeFigureOut">
              <a:rPr lang="sr-Latn-RS" smtClean="0"/>
              <a:pPr/>
              <a:t>17.3.2020.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CB3C-5375-4F0A-83E5-9791AC21DBB4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2307152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00B7-A4B0-4309-974E-EA8A8F1CDC01}" type="datetimeFigureOut">
              <a:rPr lang="sr-Latn-RS" smtClean="0"/>
              <a:pPr/>
              <a:t>17.3.2020.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CB3C-5375-4F0A-83E5-9791AC21DBB4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300107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00B7-A4B0-4309-974E-EA8A8F1CDC01}" type="datetimeFigureOut">
              <a:rPr lang="sr-Latn-RS" smtClean="0"/>
              <a:pPr/>
              <a:t>17.3.2020.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CB3C-5375-4F0A-83E5-9791AC21DBB4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2319227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00B7-A4B0-4309-974E-EA8A8F1CDC01}" type="datetimeFigureOut">
              <a:rPr lang="sr-Latn-RS" smtClean="0"/>
              <a:pPr/>
              <a:t>17.3.2020.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CB3C-5375-4F0A-83E5-9791AC21DBB4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4148288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00B7-A4B0-4309-974E-EA8A8F1CDC01}" type="datetimeFigureOut">
              <a:rPr lang="sr-Latn-RS" smtClean="0"/>
              <a:pPr/>
              <a:t>17.3.2020.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CB3C-5375-4F0A-83E5-9791AC21DBB4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1328039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00B7-A4B0-4309-974E-EA8A8F1CDC01}" type="datetimeFigureOut">
              <a:rPr lang="sr-Latn-RS" smtClean="0"/>
              <a:pPr/>
              <a:t>17.3.2020.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CB3C-5375-4F0A-83E5-9791AC21DBB4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3136695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00B7-A4B0-4309-974E-EA8A8F1CDC01}" type="datetimeFigureOut">
              <a:rPr lang="sr-Latn-RS" smtClean="0"/>
              <a:pPr/>
              <a:t>17.3.2020.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CB3C-5375-4F0A-83E5-9791AC21DBB4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37796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00B7-A4B0-4309-974E-EA8A8F1CDC01}" type="datetimeFigureOut">
              <a:rPr lang="sr-Latn-RS" smtClean="0"/>
              <a:pPr/>
              <a:t>17.3.2020.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CB3C-5375-4F0A-83E5-9791AC21DBB4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273173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00B7-A4B0-4309-974E-EA8A8F1CDC01}" type="datetimeFigureOut">
              <a:rPr lang="sr-Latn-RS" smtClean="0"/>
              <a:pPr/>
              <a:t>17.3.2020.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CB3C-5375-4F0A-83E5-9791AC21DBB4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388222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58D500B7-A4B0-4309-974E-EA8A8F1CDC01}" type="datetimeFigureOut">
              <a:rPr lang="sr-Latn-RS" smtClean="0"/>
              <a:pPr/>
              <a:t>17.3.2020.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950CCB3C-5375-4F0A-83E5-9791AC21DBB4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208268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8D500B7-A4B0-4309-974E-EA8A8F1CDC01}" type="datetimeFigureOut">
              <a:rPr lang="sr-Latn-RS" smtClean="0"/>
              <a:pPr/>
              <a:t>17.3.2020.</a:t>
            </a:fld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950CCB3C-5375-4F0A-83E5-9791AC21DBB4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3785275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1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4.m4a"/><Relationship Id="rId5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microsoft.com/office/2007/relationships/media" Target="../media/media7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8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9.m4a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11.m4a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337710-FB0D-4BD9-8E9B-0465778646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Bosanska srednjovjekovna književnost</a:t>
            </a:r>
          </a:p>
        </p:txBody>
      </p:sp>
    </p:spTree>
    <p:extLst>
      <p:ext uri="{BB962C8B-B14F-4D97-AF65-F5344CB8AC3E}">
        <p14:creationId xmlns="" xmlns:p14="http://schemas.microsoft.com/office/powerpoint/2010/main" val="36902918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353BC2-7977-4EAA-A5F2-5F2C34993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Domaći zadatak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965A04-030D-4BA6-9FD5-03236932B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4000" dirty="0"/>
              <a:t>Istražite da li u vašem kraju postoje ili su ranije postojali ovakvi tipovi spomenika.</a:t>
            </a:r>
          </a:p>
        </p:txBody>
      </p:sp>
      <p:pic>
        <p:nvPicPr>
          <p:cNvPr id="5" name="AUD-20200316-WA0015">
            <a:hlinkClick r:id="" action="ppaction://media"/>
            <a:extLst>
              <a:ext uri="{FF2B5EF4-FFF2-40B4-BE49-F238E27FC236}">
                <a16:creationId xmlns="" xmlns:a16="http://schemas.microsoft.com/office/drawing/2014/main" id="{0F32AC4F-E747-403A-90E2-E12DE5333F3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054164" y="19980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6151595"/>
      </p:ext>
    </p:extLst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F3245A-7079-4BEA-83F6-6F2087150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Bosanska srednjovjekovna književnost</a:t>
            </a:r>
            <a:endParaRPr lang="sr-Latn-RS" dirty="0"/>
          </a:p>
        </p:txBody>
      </p:sp>
      <p:sp>
        <p:nvSpPr>
          <p:cNvPr id="4" name="Smiley Face 3">
            <a:extLst>
              <a:ext uri="{FF2B5EF4-FFF2-40B4-BE49-F238E27FC236}">
                <a16:creationId xmlns="" xmlns:a16="http://schemas.microsoft.com/office/drawing/2014/main" id="{1D7C4E00-E8CA-4895-B91F-9892ECBD5D4C}"/>
              </a:ext>
            </a:extLst>
          </p:cNvPr>
          <p:cNvSpPr/>
          <p:nvPr/>
        </p:nvSpPr>
        <p:spPr>
          <a:xfrm>
            <a:off x="2666198" y="1992430"/>
            <a:ext cx="5265019" cy="4485759"/>
          </a:xfrm>
          <a:prstGeom prst="smileyFac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5" name="AUD-20200316-WA0014">
            <a:hlinkClick r:id="" action="ppaction://media"/>
            <a:extLst>
              <a:ext uri="{FF2B5EF4-FFF2-40B4-BE49-F238E27FC236}">
                <a16:creationId xmlns="" xmlns:a16="http://schemas.microsoft.com/office/drawing/2014/main" id="{09FFFD8E-D477-4390-944E-8846BD1E28B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0315073" y="2267551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02254" y="6287784"/>
            <a:ext cx="2601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 smtClean="0"/>
              <a:t>Nastavnik:E</a:t>
            </a:r>
            <a:r>
              <a:rPr lang="en-US" dirty="0" smtClean="0"/>
              <a:t>d</a:t>
            </a:r>
            <a:r>
              <a:rPr lang="sr-Latn-RS" dirty="0" smtClean="0"/>
              <a:t>ita Pepić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308344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59EE59-4823-4E8F-9005-AA3F369BA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Srednjovjekovna evropska književnost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57F1E1B-C840-421B-A3E6-32CADD7B4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400" dirty="0"/>
              <a:t>Početak srednjeg vijeka – pad Zapadnog rimskog carstva</a:t>
            </a:r>
          </a:p>
          <a:p>
            <a:pPr marL="0" indent="0">
              <a:buNone/>
            </a:pPr>
            <a:endParaRPr lang="sr-Latn-RS" sz="2400" dirty="0"/>
          </a:p>
          <a:p>
            <a:r>
              <a:rPr lang="sr-Latn-RS" sz="2400" dirty="0"/>
              <a:t>Kraj srednjeg vijeka – otkriće Novog svijeta (Amerike) </a:t>
            </a:r>
          </a:p>
          <a:p>
            <a:pPr marL="0" indent="0">
              <a:buNone/>
            </a:pPr>
            <a:endParaRPr lang="sr-Latn-RS" sz="2400" dirty="0"/>
          </a:p>
          <a:p>
            <a:r>
              <a:rPr lang="sr-Latn-RS" sz="2400" dirty="0"/>
              <a:t>Od V do XV vijeka</a:t>
            </a:r>
          </a:p>
          <a:p>
            <a:pPr marL="0" indent="0">
              <a:buNone/>
            </a:pPr>
            <a:endParaRPr lang="sr-Latn-RS" sz="2400" dirty="0"/>
          </a:p>
          <a:p>
            <a:r>
              <a:rPr lang="sr-Latn-RS" sz="2400" dirty="0"/>
              <a:t>Antička i renesansna književnost</a:t>
            </a:r>
          </a:p>
        </p:txBody>
      </p:sp>
      <p:pic>
        <p:nvPicPr>
          <p:cNvPr id="4" name="PrviSlajd">
            <a:hlinkClick r:id="" action="ppaction://media"/>
            <a:extLst>
              <a:ext uri="{FF2B5EF4-FFF2-40B4-BE49-F238E27FC236}">
                <a16:creationId xmlns="" xmlns:a16="http://schemas.microsoft.com/office/drawing/2014/main" id="{040D672E-0148-4D77-970C-17F82B4D41D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635067" y="50956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85888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46000">
        <p14:doors dir="vert"/>
      </p:transition>
    </mc:Choice>
    <mc:Fallback>
      <p:transition spd="slow" advClick="0" advTm="4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0D61AA-F552-4B49-BA36-3D664120A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Obilježja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2E02C9-CB73-462C-9FA3-AE4D02AB2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213897"/>
            <a:ext cx="10554574" cy="3636511"/>
          </a:xfrm>
        </p:spPr>
        <p:txBody>
          <a:bodyPr>
            <a:normAutofit/>
          </a:bodyPr>
          <a:lstStyle/>
          <a:p>
            <a:r>
              <a:rPr lang="sr-Latn-RS" sz="2400" dirty="0"/>
              <a:t>Stalna ratovanja</a:t>
            </a:r>
          </a:p>
          <a:p>
            <a:r>
              <a:rPr lang="sr-Latn-RS" sz="2400" dirty="0"/>
              <a:t>Kulturne inovacije</a:t>
            </a:r>
          </a:p>
          <a:p>
            <a:r>
              <a:rPr lang="sr-Latn-RS" sz="2400" dirty="0"/>
              <a:t>Stvaranje novih nacionalnih država</a:t>
            </a:r>
          </a:p>
          <a:p>
            <a:r>
              <a:rPr lang="sr-Latn-RS" sz="2400" dirty="0"/>
              <a:t>Separacija jezika</a:t>
            </a:r>
          </a:p>
          <a:p>
            <a:r>
              <a:rPr lang="sr-Latn-RS" sz="2400" dirty="0"/>
              <a:t>Prevođenje, prepisivanje i prerađivanje</a:t>
            </a:r>
          </a:p>
          <a:p>
            <a:r>
              <a:rPr lang="sr-Latn-RS" sz="2400" dirty="0"/>
              <a:t>Utjecaj crkve na srednjovjekovnu filozofsku misao, nauku, umjetnost, duhovni život.</a:t>
            </a:r>
          </a:p>
        </p:txBody>
      </p:sp>
      <p:pic>
        <p:nvPicPr>
          <p:cNvPr id="4" name="drugi001">
            <a:hlinkClick r:id="" action="ppaction://media"/>
            <a:extLst>
              <a:ext uri="{FF2B5EF4-FFF2-40B4-BE49-F238E27FC236}">
                <a16:creationId xmlns="" xmlns:a16="http://schemas.microsoft.com/office/drawing/2014/main" id="{FC08DD78-7D49-46B2-80CD-7B78571AD47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0096755" y="2035760"/>
            <a:ext cx="609600" cy="609600"/>
          </a:xfrm>
          <a:prstGeom prst="rect">
            <a:avLst/>
          </a:prstGeom>
        </p:spPr>
      </p:pic>
      <p:pic>
        <p:nvPicPr>
          <p:cNvPr id="5" name="Drugi002">
            <a:hlinkClick r:id="" action="ppaction://media"/>
            <a:extLst>
              <a:ext uri="{FF2B5EF4-FFF2-40B4-BE49-F238E27FC236}">
                <a16:creationId xmlns="" xmlns:a16="http://schemas.microsoft.com/office/drawing/2014/main" id="{20A18148-43B6-45F2-BD42-716EF9E433D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0178642" y="2813114"/>
            <a:ext cx="609600" cy="609600"/>
          </a:xfrm>
          <a:prstGeom prst="rect">
            <a:avLst/>
          </a:prstGeom>
        </p:spPr>
      </p:pic>
      <p:pic>
        <p:nvPicPr>
          <p:cNvPr id="6" name="drugi003">
            <a:hlinkClick r:id="" action="ppaction://media"/>
            <a:extLst>
              <a:ext uri="{FF2B5EF4-FFF2-40B4-BE49-F238E27FC236}">
                <a16:creationId xmlns="" xmlns:a16="http://schemas.microsoft.com/office/drawing/2014/main" id="{90AE9898-B75E-42D8-8CA6-C6FEB80444D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0178642" y="3617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5998186"/>
      </p:ext>
    </p:extLst>
  </p:cSld>
  <p:clrMapOvr>
    <a:masterClrMapping/>
  </p:clrMapOvr>
  <p:transition spd="slow" advClick="0" advTm="8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928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16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89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1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vide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A8AF9E-84AD-4219-95C4-AF3CB0516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Najznačajnije književne vrste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DDC813-EA35-4046-84A0-A949F4775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400" dirty="0"/>
              <a:t>Hronike i ljetopisi</a:t>
            </a:r>
          </a:p>
          <a:p>
            <a:pPr marL="0" indent="0">
              <a:buNone/>
            </a:pPr>
            <a:endParaRPr lang="sr-Latn-RS" sz="2400" dirty="0"/>
          </a:p>
          <a:p>
            <a:r>
              <a:rPr lang="sr-Latn-RS" sz="2400" dirty="0"/>
              <a:t>Pohvalna slova o vladarima i svecima</a:t>
            </a:r>
          </a:p>
          <a:p>
            <a:pPr marL="0" indent="0">
              <a:buNone/>
            </a:pPr>
            <a:endParaRPr lang="sr-Latn-RS" sz="2400" dirty="0"/>
          </a:p>
          <a:p>
            <a:r>
              <a:rPr lang="sr-Latn-RS" sz="2400" dirty="0"/>
              <a:t>Hagiografije (biografije svetaca)</a:t>
            </a:r>
          </a:p>
          <a:p>
            <a:pPr marL="0" indent="0">
              <a:buNone/>
            </a:pPr>
            <a:endParaRPr lang="sr-Latn-RS" sz="2400" dirty="0"/>
          </a:p>
          <a:p>
            <a:r>
              <a:rPr lang="sr-Latn-RS" sz="2400" dirty="0"/>
              <a:t>Biografije crkvenih ličnosti i vladara</a:t>
            </a:r>
          </a:p>
          <a:p>
            <a:endParaRPr lang="sr-Latn-RS" dirty="0"/>
          </a:p>
        </p:txBody>
      </p:sp>
      <p:pic>
        <p:nvPicPr>
          <p:cNvPr id="4" name="treci001">
            <a:hlinkClick r:id="" action="ppaction://media"/>
            <a:extLst>
              <a:ext uri="{FF2B5EF4-FFF2-40B4-BE49-F238E27FC236}">
                <a16:creationId xmlns="" xmlns:a16="http://schemas.microsoft.com/office/drawing/2014/main" id="{4A248A77-10DB-43B0-BEC2-9536C6F7856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0257322" y="1917487"/>
            <a:ext cx="609600" cy="609600"/>
          </a:xfrm>
          <a:prstGeom prst="rect">
            <a:avLst/>
          </a:prstGeom>
        </p:spPr>
      </p:pic>
      <p:pic>
        <p:nvPicPr>
          <p:cNvPr id="6" name="treci002">
            <a:hlinkClick r:id="" action="ppaction://media"/>
            <a:extLst>
              <a:ext uri="{FF2B5EF4-FFF2-40B4-BE49-F238E27FC236}">
                <a16:creationId xmlns="" xmlns:a16="http://schemas.microsoft.com/office/drawing/2014/main" id="{A8B406E5-6524-42D9-B33F-B29594F901B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0257322" y="29509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847952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70000">
        <p15:prstTrans prst="fallOver"/>
      </p:transition>
    </mc:Choice>
    <mc:Fallback>
      <p:transition spd="slow" advClick="0" advTm="7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42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1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AB7263F-E7A9-497E-9673-5F3E6FC66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47" y="3959603"/>
            <a:ext cx="4881604" cy="27909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0DC7E5-C06E-4039-9458-011E253AD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Počeci slavenske pismenosti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8E955D0-DD0E-4FC3-B45F-3C336CD46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985" y="1761831"/>
            <a:ext cx="10554574" cy="2731311"/>
          </a:xfrm>
        </p:spPr>
        <p:txBody>
          <a:bodyPr>
            <a:normAutofit/>
          </a:bodyPr>
          <a:lstStyle/>
          <a:p>
            <a:r>
              <a:rPr lang="sr-Latn-RS" sz="2000" dirty="0"/>
              <a:t>Konstantin (Ćirilo) i Metodije (IX vijek) </a:t>
            </a:r>
          </a:p>
          <a:p>
            <a:r>
              <a:rPr lang="sr-Latn-RS" sz="2000" dirty="0"/>
              <a:t>Glagoljica – prvo slavensko pismo</a:t>
            </a:r>
          </a:p>
          <a:p>
            <a:r>
              <a:rPr lang="sr-Latn-RS" sz="2000" dirty="0"/>
              <a:t>Ćirilica – drugo slavensko pismo</a:t>
            </a:r>
          </a:p>
          <a:p>
            <a:r>
              <a:rPr lang="sr-Latn-RS" sz="2000" dirty="0"/>
              <a:t>Bosančica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CA07FB6-7151-4DC9-BE1F-CD5E070EA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865" y="2097248"/>
            <a:ext cx="6197973" cy="4653337"/>
          </a:xfrm>
          <a:prstGeom prst="rect">
            <a:avLst/>
          </a:prstGeom>
        </p:spPr>
      </p:pic>
      <p:pic>
        <p:nvPicPr>
          <p:cNvPr id="12" name="Cetvrti">
            <a:hlinkClick r:id="" action="ppaction://media"/>
            <a:extLst>
              <a:ext uri="{FF2B5EF4-FFF2-40B4-BE49-F238E27FC236}">
                <a16:creationId xmlns="" xmlns:a16="http://schemas.microsoft.com/office/drawing/2014/main" id="{7708D528-1201-4422-8A05-AEE6CE5808A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670181" y="5076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7138950"/>
      </p:ext>
    </p:extLst>
  </p:cSld>
  <p:clrMapOvr>
    <a:masterClrMapping/>
  </p:clrMapOvr>
  <p:transition spd="slow" advClick="0" advTm="8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9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8BA40F-C4E4-4600-8B46-66E572464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Bosanska srednjovjekovna književnost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345A92-1D15-4CED-AA0D-755258360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1600" dirty="0"/>
              <a:t>Najstariji spomenici srednjovjekovne Bosne i Huma</a:t>
            </a:r>
          </a:p>
          <a:p>
            <a:pPr lvl="1"/>
            <a:r>
              <a:rPr lang="sr-Latn-RS" dirty="0"/>
              <a:t>Grškovićev odlomak</a:t>
            </a:r>
          </a:p>
          <a:p>
            <a:pPr lvl="1"/>
            <a:r>
              <a:rPr lang="sr-Latn-RS" dirty="0"/>
              <a:t>Mihanovićev odlomak</a:t>
            </a:r>
          </a:p>
          <a:p>
            <a:pPr lvl="1"/>
            <a:r>
              <a:rPr lang="sr-Latn-RS" dirty="0"/>
              <a:t>Hvalov zbornik (1404)</a:t>
            </a:r>
          </a:p>
          <a:p>
            <a:r>
              <a:rPr lang="sr-Latn-RS" sz="1600" dirty="0"/>
              <a:t>Povelje, pisma, darovnice i oporuke</a:t>
            </a:r>
          </a:p>
          <a:p>
            <a:pPr lvl="1"/>
            <a:r>
              <a:rPr lang="sr-Latn-RS" sz="1400" dirty="0"/>
              <a:t>Povelja Kulina bana iz 1189. godine</a:t>
            </a:r>
            <a:endParaRPr lang="sr-Latn-RS" dirty="0"/>
          </a:p>
          <a:p>
            <a:r>
              <a:rPr lang="sr-Latn-RS" dirty="0"/>
              <a:t>Mletački zbornik (sredina XV stoljeća)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6098BBF-9A7F-4F23-8142-C990AB58F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403" y="2738574"/>
            <a:ext cx="3905904" cy="2603936"/>
          </a:xfrm>
          <a:prstGeom prst="rect">
            <a:avLst/>
          </a:prstGeom>
        </p:spPr>
      </p:pic>
      <p:pic>
        <p:nvPicPr>
          <p:cNvPr id="6" name="peti">
            <a:hlinkClick r:id="" action="ppaction://media"/>
            <a:extLst>
              <a:ext uri="{FF2B5EF4-FFF2-40B4-BE49-F238E27FC236}">
                <a16:creationId xmlns="" xmlns:a16="http://schemas.microsoft.com/office/drawing/2014/main" id="{B625E828-99FA-42E8-B515-D9F87DC0824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958939" y="14176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10256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0" advTm="135000">
        <p14:flash/>
      </p:transition>
    </mc:Choice>
    <mc:Fallback>
      <p:transition spd="slow" advClick="0" advTm="13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8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6836EC3-CA96-467F-B13E-A6BCE4C82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218" y="2046915"/>
            <a:ext cx="7210215" cy="48110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3BFE1F-46D1-4543-9273-901E0893E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Bosanska srednjovjekovna književnost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31B044-95DB-4F39-8940-5795D0EBE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567" y="2188731"/>
            <a:ext cx="10554574" cy="3636511"/>
          </a:xfrm>
        </p:spPr>
        <p:txBody>
          <a:bodyPr/>
          <a:lstStyle/>
          <a:p>
            <a:pPr marL="0" indent="0">
              <a:buNone/>
            </a:pPr>
            <a:r>
              <a:rPr lang="sr-Latn-RS" sz="2400" dirty="0"/>
              <a:t>Miroslavljevo evanđelje (XII stoljeće)</a:t>
            </a:r>
          </a:p>
          <a:p>
            <a:pPr marL="0" indent="0">
              <a:buNone/>
            </a:pPr>
            <a:endParaRPr lang="sr-Latn-RS" sz="2400" dirty="0"/>
          </a:p>
          <a:p>
            <a:r>
              <a:rPr lang="sr-Latn-RS" sz="2400" dirty="0"/>
              <a:t>Epigrafika – stećci </a:t>
            </a:r>
          </a:p>
          <a:p>
            <a:endParaRPr lang="sr-Latn-RS" dirty="0"/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5" name="sesti001">
            <a:hlinkClick r:id="" action="ppaction://media"/>
            <a:extLst>
              <a:ext uri="{FF2B5EF4-FFF2-40B4-BE49-F238E27FC236}">
                <a16:creationId xmlns="" xmlns:a16="http://schemas.microsoft.com/office/drawing/2014/main" id="{F93F6D04-F942-4556-A8AF-A01F7508971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28313" y="55204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762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40000">
        <p:split orient="vert"/>
      </p:transition>
    </mc:Choice>
    <mc:Fallback>
      <p:transition spd="slow" advClick="0" advTm="4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FDEB78-4436-4CC9-86CB-327844D66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Stećci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8C95CA-FAD4-472A-8476-FB877EE6E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Kamene ploče, nadgrobne ploče</a:t>
            </a:r>
          </a:p>
          <a:p>
            <a:endParaRPr lang="sr-Latn-RS" i="1" u="sng" dirty="0"/>
          </a:p>
          <a:p>
            <a:r>
              <a:rPr lang="sr-Latn-RS" i="1" u="sng" dirty="0"/>
              <a:t>Stećak</a:t>
            </a:r>
            <a:r>
              <a:rPr lang="sr-Latn-RS" dirty="0"/>
              <a:t> – stojećak ili „stojeći“ kamen</a:t>
            </a:r>
          </a:p>
          <a:p>
            <a:r>
              <a:rPr lang="sr-Latn-RS" dirty="0"/>
              <a:t>Drugi nazivi: mramor, bilig, kam, mašeta, kuća</a:t>
            </a:r>
          </a:p>
          <a:p>
            <a:r>
              <a:rPr lang="sr-Latn-RS" dirty="0"/>
              <a:t>Tri velika centra: Hum, središnja Bosna i okolina Stoca</a:t>
            </a:r>
          </a:p>
          <a:p>
            <a:r>
              <a:rPr lang="sr-Latn-RS" dirty="0"/>
              <a:t>Prisutni su i na dijelovima teritorija današnje Crne Gore, Dalmacije i jugozapadne Srbije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9" name="sedmi">
            <a:hlinkClick r:id="" action="ppaction://media"/>
            <a:extLst>
              <a:ext uri="{FF2B5EF4-FFF2-40B4-BE49-F238E27FC236}">
                <a16:creationId xmlns="" xmlns:a16="http://schemas.microsoft.com/office/drawing/2014/main" id="{E19EF861-CBDC-459B-B625-7FF66A1946B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0401702" y="22964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03218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80000">
        <p:split orient="vert"/>
      </p:transition>
    </mc:Choice>
    <mc:Fallback>
      <p:transition spd="slow" advClick="0" advTm="8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2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70E8BD-2906-42B1-90A5-38B09AFBD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Stećci - tipovi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B70752D-0C6A-4096-8DAE-5F160B350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i="1" dirty="0"/>
              <a:t>Ploča</a:t>
            </a:r>
            <a:r>
              <a:rPr lang="sr-Latn-RS" dirty="0"/>
              <a:t> – grubo obrađen i položen kamen</a:t>
            </a:r>
          </a:p>
          <a:p>
            <a:r>
              <a:rPr lang="sr-Latn-RS" dirty="0"/>
              <a:t>Sanduk, sanduk sljemenjak</a:t>
            </a:r>
          </a:p>
          <a:p>
            <a:r>
              <a:rPr lang="sr-Latn-RS" dirty="0"/>
              <a:t>Stela, stup, krst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8819F34-0332-4410-AC46-4CE88DD16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730" y="2380202"/>
            <a:ext cx="3199981" cy="1799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741E54F-D27B-4267-995A-7DE4C6AD69B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7762730" y="4337782"/>
            <a:ext cx="3201798" cy="2401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1750F22-5717-4514-B24F-236DFE1C36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7944" y="4337783"/>
            <a:ext cx="4195965" cy="2357124"/>
          </a:xfrm>
          <a:prstGeom prst="rect">
            <a:avLst/>
          </a:prstGeom>
        </p:spPr>
      </p:pic>
      <p:pic>
        <p:nvPicPr>
          <p:cNvPr id="7" name="osmi">
            <a:hlinkClick r:id="" action="ppaction://media"/>
            <a:extLst>
              <a:ext uri="{FF2B5EF4-FFF2-40B4-BE49-F238E27FC236}">
                <a16:creationId xmlns="" xmlns:a16="http://schemas.microsoft.com/office/drawing/2014/main" id="{4CFDFA68-8164-4570-A658-4C20369D7F0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617945" y="19174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0477685"/>
      </p:ext>
    </p:extLst>
  </p:cSld>
  <p:clrMapOvr>
    <a:masterClrMapping/>
  </p:clrMapOvr>
  <p:transition spd="slow" advClick="0" advTm="7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352</TotalTime>
  <Words>257</Words>
  <Application>Microsoft Office PowerPoint</Application>
  <PresentationFormat>Custom</PresentationFormat>
  <Paragraphs>56</Paragraphs>
  <Slides>11</Slides>
  <Notes>0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Quotable</vt:lpstr>
      <vt:lpstr>Bosanska srednjovjekovna književnost</vt:lpstr>
      <vt:lpstr>Srednjovjekovna evropska književnost </vt:lpstr>
      <vt:lpstr>Obilježja</vt:lpstr>
      <vt:lpstr>Najznačajnije književne vrste</vt:lpstr>
      <vt:lpstr>Počeci slavenske pismenosti</vt:lpstr>
      <vt:lpstr>Bosanska srednjovjekovna književnost</vt:lpstr>
      <vt:lpstr>Bosanska srednjovjekovna književnost (2)</vt:lpstr>
      <vt:lpstr>Stećci</vt:lpstr>
      <vt:lpstr>Stećci - tipovi</vt:lpstr>
      <vt:lpstr>Domaći zadatak</vt:lpstr>
      <vt:lpstr>Bosanska srednjovjekovna književnost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Bosanska srednjovjekovna književnost</dc:title>
  <dc:creator>Dak</dc:creator>
  <cp:lastModifiedBy>elitePC</cp:lastModifiedBy>
  <cp:revision>29</cp:revision>
  <dcterms:created xsi:type="dcterms:W3CDTF">2020-03-16T17:42:52Z</dcterms:created>
  <dcterms:modified xsi:type="dcterms:W3CDTF">2020-03-17T00:55:10Z</dcterms:modified>
</cp:coreProperties>
</file>