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F172-8201-4098-8A90-B24517458AC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C1A3-2332-4270-A142-BAD5F0D20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F172-8201-4098-8A90-B24517458AC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C1A3-2332-4270-A142-BAD5F0D20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F172-8201-4098-8A90-B24517458AC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C1A3-2332-4270-A142-BAD5F0D20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F172-8201-4098-8A90-B24517458AC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C1A3-2332-4270-A142-BAD5F0D20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F172-8201-4098-8A90-B24517458AC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C1A3-2332-4270-A142-BAD5F0D20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F172-8201-4098-8A90-B24517458AC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C1A3-2332-4270-A142-BAD5F0D20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F172-8201-4098-8A90-B24517458AC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C1A3-2332-4270-A142-BAD5F0D20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F172-8201-4098-8A90-B24517458AC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C1A3-2332-4270-A142-BAD5F0D20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F172-8201-4098-8A90-B24517458AC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C1A3-2332-4270-A142-BAD5F0D20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F172-8201-4098-8A90-B24517458AC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C1A3-2332-4270-A142-BAD5F0D20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7F172-8201-4098-8A90-B24517458AC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A9C1A3-2332-4270-A142-BAD5F0D206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87F172-8201-4098-8A90-B24517458AC7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A9C1A3-2332-4270-A142-BAD5F0D206B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571481"/>
            <a:ext cx="8029604" cy="157163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2857496"/>
            <a:ext cx="7643866" cy="2781304"/>
          </a:xfrm>
        </p:spPr>
        <p:txBody>
          <a:bodyPr>
            <a:normAutofit/>
          </a:bodyPr>
          <a:lstStyle/>
          <a:p>
            <a:pPr algn="ctr"/>
            <a:r>
              <a:rPr lang="sr-Latn-BA" dirty="0" smtClean="0"/>
              <a:t>Bosanski jezik i kjiževnost za prvi razred srednje škole</a:t>
            </a:r>
          </a:p>
          <a:p>
            <a:pPr algn="ctr"/>
            <a:endParaRPr lang="sr-Latn-BA" dirty="0"/>
          </a:p>
          <a:p>
            <a:pPr algn="ctr"/>
            <a:endParaRPr lang="sr-Latn-BA" dirty="0" smtClean="0"/>
          </a:p>
          <a:p>
            <a:pPr algn="ctr"/>
            <a:r>
              <a:rPr lang="sr-Latn-BA" dirty="0"/>
              <a:t> </a:t>
            </a:r>
            <a:r>
              <a:rPr lang="sr-Latn-BA" dirty="0" smtClean="0"/>
              <a:t>                                                Maida Fazlić</a:t>
            </a:r>
            <a:endParaRPr lang="en-US" dirty="0"/>
          </a:p>
        </p:txBody>
      </p:sp>
      <p:pic>
        <p:nvPicPr>
          <p:cNvPr id="4" name="Picture 3" descr="logo_pocetn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597074"/>
            <a:ext cx="6357982" cy="12141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Znaci predikativnosti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110046"/>
          </a:xfrm>
        </p:spPr>
        <p:txBody>
          <a:bodyPr/>
          <a:lstStyle/>
          <a:p>
            <a:r>
              <a:rPr lang="sr-Latn-BA" dirty="0" smtClean="0"/>
              <a:t>Nije se moglo govoriti o rečenici a da se više puta ne upotrijebe riječi i izrazi predikat, predikativna rečenica, predikativnost. Ove riječi vode porijeklo od latinske riječi </a:t>
            </a:r>
            <a:r>
              <a:rPr lang="sr-Latn-BA" b="1" i="1" dirty="0" smtClean="0"/>
              <a:t>preadicatum </a:t>
            </a:r>
            <a:r>
              <a:rPr lang="sr-Latn-BA" dirty="0" smtClean="0"/>
              <a:t>(=oglašeno, objavljeno).</a:t>
            </a:r>
          </a:p>
          <a:p>
            <a:pPr>
              <a:buNone/>
            </a:pPr>
            <a:endParaRPr lang="sr-Latn-BA" dirty="0" smtClean="0"/>
          </a:p>
          <a:p>
            <a:r>
              <a:rPr lang="sr-Latn-BA" dirty="0" smtClean="0">
                <a:solidFill>
                  <a:srgbClr val="0070C0"/>
                </a:solidFill>
              </a:rPr>
              <a:t>Predikat je centralni rečenični član koji i sam može da bude rečenica.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dirty="0" smtClean="0"/>
              <a:t>Rečenica kao gramatička jedinica (predikatska rečenica)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b="1" i="1" dirty="0" smtClean="0"/>
              <a:t>Predikativnost</a:t>
            </a:r>
          </a:p>
          <a:p>
            <a:r>
              <a:rPr lang="sr-Latn-BA" dirty="0" smtClean="0"/>
              <a:t>Najbitnije gramatičko svojstvo rečenice jeste predikativnost; ona gramatički konstituira rečenicu, što znači da bez nje nema rečenice.</a:t>
            </a:r>
          </a:p>
          <a:p>
            <a:r>
              <a:rPr lang="sr-Latn-BA" dirty="0" smtClean="0"/>
              <a:t>Predikativnost je općenita gramatička kategorija kojom se određuje rečenični sadržaj s obzirom na gramatičke oznake lica, vremena i načina (modusa).</a:t>
            </a:r>
          </a:p>
          <a:p>
            <a:r>
              <a:rPr lang="sr-Latn-BA" dirty="0" smtClean="0"/>
              <a:t>Predikativnost je jedinstvo ovih triju sintaksičkih kategorija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Kategorija lica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dirty="0" smtClean="0"/>
              <a:t>Označava se odnos koji se uspostavlja između govornika, sugovornika i onoga o kome se ili onog o čemu se govori. </a:t>
            </a:r>
          </a:p>
          <a:p>
            <a:pPr>
              <a:buFont typeface="Courier New" pitchFamily="49" charset="0"/>
              <a:buChar char="o"/>
            </a:pPr>
            <a:r>
              <a:rPr lang="sr-Latn-BA" dirty="0" smtClean="0"/>
              <a:t>Prvo lice označava govornika ili skupinu kojoj on pripada.</a:t>
            </a:r>
          </a:p>
          <a:p>
            <a:pPr>
              <a:buFont typeface="Wingdings" pitchFamily="2" charset="2"/>
              <a:buChar char="v"/>
            </a:pPr>
            <a:r>
              <a:rPr lang="sr-Latn-BA" i="1" dirty="0" smtClean="0"/>
              <a:t> </a:t>
            </a:r>
            <a:r>
              <a:rPr lang="sr-Latn-BA" i="1" dirty="0" smtClean="0">
                <a:solidFill>
                  <a:srgbClr val="0070C0"/>
                </a:solidFill>
              </a:rPr>
              <a:t>U bašču ovog svijeta uđoh, nikakva dobra ne vidjeh.</a:t>
            </a:r>
          </a:p>
          <a:p>
            <a:pPr>
              <a:buNone/>
            </a:pPr>
            <a:endParaRPr lang="sr-Latn-BA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sr-Latn-BA" dirty="0" smtClean="0"/>
              <a:t>Drugo lice označava sugovornika ili skupinu kojoj on pripada.</a:t>
            </a:r>
          </a:p>
          <a:p>
            <a:pPr>
              <a:buFont typeface="Wingdings" pitchFamily="2" charset="2"/>
              <a:buChar char="v"/>
            </a:pPr>
            <a:r>
              <a:rPr lang="sr-Latn-BA" i="1" dirty="0" smtClean="0"/>
              <a:t> </a:t>
            </a:r>
            <a:r>
              <a:rPr lang="sr-Latn-BA" i="1" dirty="0" smtClean="0">
                <a:solidFill>
                  <a:srgbClr val="0070C0"/>
                </a:solidFill>
              </a:rPr>
              <a:t>Biste li se mogli sjetiti tih stihova?</a:t>
            </a:r>
          </a:p>
          <a:p>
            <a:r>
              <a:rPr lang="sr-Latn-BA" dirty="0" smtClean="0"/>
              <a:t>Treće lice označava onoga o kome se ili one o kojima se govori (isključujući govornika i sugovornika), ili pak ono o čemu se govori.</a:t>
            </a:r>
          </a:p>
          <a:p>
            <a:pPr>
              <a:buFont typeface="Wingdings" pitchFamily="2" charset="2"/>
              <a:buChar char="v"/>
            </a:pPr>
            <a:r>
              <a:rPr lang="sr-Latn-BA" i="1" dirty="0" smtClean="0"/>
              <a:t> </a:t>
            </a:r>
            <a:r>
              <a:rPr lang="sr-Latn-BA" i="1" dirty="0" smtClean="0">
                <a:solidFill>
                  <a:srgbClr val="0070C0"/>
                </a:solidFill>
              </a:rPr>
              <a:t>Oaze u Sahari leže kao čiode zabodene u šafranasto platno pijeska.</a:t>
            </a:r>
          </a:p>
          <a:p>
            <a:r>
              <a:rPr lang="sr-Latn-BA" dirty="0" smtClean="0"/>
              <a:t>Kategorija lica u rečenici može biti neobilježena.</a:t>
            </a:r>
          </a:p>
          <a:p>
            <a:pPr>
              <a:buFont typeface="Wingdings" pitchFamily="2" charset="2"/>
              <a:buChar char="v"/>
            </a:pPr>
            <a:r>
              <a:rPr lang="sr-Latn-BA" i="1" dirty="0" smtClean="0">
                <a:solidFill>
                  <a:srgbClr val="0070C0"/>
                </a:solidFill>
              </a:rPr>
              <a:t>Strah me je.</a:t>
            </a:r>
          </a:p>
          <a:p>
            <a:endParaRPr lang="sr-Latn-BA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Kategorija vremena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/>
          <a:lstStyle/>
          <a:p>
            <a:r>
              <a:rPr lang="sr-Latn-BA" dirty="0" smtClean="0"/>
              <a:t>Kategorija vremena kojom se odlikuje rečenica tiče se vremenskog plana rečeničnog sadržaja. Takvo se vrijeme naziva </a:t>
            </a:r>
            <a:r>
              <a:rPr lang="sr-Latn-BA" b="1" i="1" dirty="0" smtClean="0"/>
              <a:t>sintaksičkim vremenom.</a:t>
            </a:r>
          </a:p>
          <a:p>
            <a:pPr>
              <a:buNone/>
            </a:pPr>
            <a:endParaRPr lang="sr-Latn-BA" b="1" i="1" dirty="0" smtClean="0"/>
          </a:p>
          <a:p>
            <a:r>
              <a:rPr lang="sr-Latn-BA" dirty="0" smtClean="0"/>
              <a:t>U odnosu na tačku kojom se određuje  trenutak govora ono što se rečenicom saopštava može biti u </a:t>
            </a:r>
            <a:r>
              <a:rPr lang="sr-Latn-BA" dirty="0" smtClean="0">
                <a:solidFill>
                  <a:srgbClr val="FF0000"/>
                </a:solidFill>
              </a:rPr>
              <a:t>sadašnjem, prošlom ili budućem vremenu.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sr-Latn-BA" dirty="0" smtClean="0"/>
              <a:t>U sadašnjem je vremenu svaki rečenični sadržaj koji se poklapa sa trenutkom govora:</a:t>
            </a:r>
          </a:p>
          <a:p>
            <a:pPr>
              <a:buFont typeface="Wingdings" pitchFamily="2" charset="2"/>
              <a:buChar char="v"/>
            </a:pPr>
            <a:r>
              <a:rPr lang="sr-Latn-BA" i="1" dirty="0" smtClean="0">
                <a:solidFill>
                  <a:srgbClr val="0070C0"/>
                </a:solidFill>
              </a:rPr>
              <a:t>Sjajni mjesec polagahno po plavom se nebu šeće.</a:t>
            </a:r>
          </a:p>
          <a:p>
            <a:r>
              <a:rPr lang="sr-Latn-BA" dirty="0" smtClean="0"/>
              <a:t>U prošlom je vremenu svaki rečenični sadržaj koji se odnosi na vrijeme prije trenutka govora:</a:t>
            </a:r>
          </a:p>
          <a:p>
            <a:pPr>
              <a:buFont typeface="Wingdings" pitchFamily="2" charset="2"/>
              <a:buChar char="v"/>
            </a:pPr>
            <a:r>
              <a:rPr lang="sr-Latn-BA" i="1" dirty="0" smtClean="0">
                <a:solidFill>
                  <a:srgbClr val="0070C0"/>
                </a:solidFill>
              </a:rPr>
              <a:t>Prevalila je polovica ramazana</a:t>
            </a:r>
            <a:r>
              <a:rPr lang="sr-Latn-BA" dirty="0" smtClean="0">
                <a:solidFill>
                  <a:srgbClr val="0070C0"/>
                </a:solidFill>
              </a:rPr>
              <a:t>.</a:t>
            </a:r>
          </a:p>
          <a:p>
            <a:r>
              <a:rPr lang="sr-Latn-BA" dirty="0" smtClean="0"/>
              <a:t>U budućem je vremenu svaki rečenični sadražaj koji se odnosi na vrijeme poslije trenutka govora.</a:t>
            </a:r>
          </a:p>
          <a:p>
            <a:pPr>
              <a:buFont typeface="Wingdings" pitchFamily="2" charset="2"/>
              <a:buChar char="v"/>
            </a:pPr>
            <a:r>
              <a:rPr lang="sr-Latn-BA" i="1" dirty="0" smtClean="0">
                <a:solidFill>
                  <a:srgbClr val="0070C0"/>
                </a:solidFill>
              </a:rPr>
              <a:t>Dovest ćemo ubicu.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BA" dirty="0" smtClean="0"/>
              <a:t>Kategorija načina (modusa)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BA" dirty="0" smtClean="0"/>
              <a:t>Ukazuje na to u kakvoj se vezi sa stvarnošću nalazi rečenični sadržaj. Ovako određena modalnost naziva se </a:t>
            </a:r>
            <a:r>
              <a:rPr lang="sr-Latn-BA" b="1" i="1" dirty="0" smtClean="0"/>
              <a:t>objektivnom modalnošću.</a:t>
            </a:r>
          </a:p>
          <a:p>
            <a:r>
              <a:rPr lang="sr-Latn-BA" dirty="0" smtClean="0"/>
              <a:t>Razlikujemo </a:t>
            </a:r>
            <a:r>
              <a:rPr lang="sr-Latn-BA" b="1" i="1" dirty="0" smtClean="0"/>
              <a:t>realnu</a:t>
            </a:r>
            <a:r>
              <a:rPr lang="sr-Latn-BA" dirty="0" smtClean="0"/>
              <a:t> (stvarnu) </a:t>
            </a:r>
            <a:r>
              <a:rPr lang="sr-Latn-BA" b="1" i="1" dirty="0" smtClean="0"/>
              <a:t>modalnost</a:t>
            </a:r>
            <a:r>
              <a:rPr lang="sr-Latn-BA" dirty="0" smtClean="0"/>
              <a:t> i </a:t>
            </a:r>
            <a:r>
              <a:rPr lang="sr-Latn-BA" b="1" i="1" dirty="0" smtClean="0"/>
              <a:t>nerealnu</a:t>
            </a:r>
            <a:r>
              <a:rPr lang="sr-Latn-BA" dirty="0" smtClean="0"/>
              <a:t> (nestvarnu) </a:t>
            </a:r>
            <a:r>
              <a:rPr lang="sr-Latn-BA" b="1" i="1" dirty="0" smtClean="0"/>
              <a:t>modalnost</a:t>
            </a:r>
            <a:r>
              <a:rPr lang="sr-Latn-BA" dirty="0" smtClean="0"/>
              <a:t>.</a:t>
            </a:r>
          </a:p>
          <a:p>
            <a:r>
              <a:rPr lang="sr-Latn-BA" dirty="0" smtClean="0"/>
              <a:t>Sve rečenice s realnom modalnošću obilježene su </a:t>
            </a:r>
            <a:r>
              <a:rPr lang="sr-Latn-BA" i="1" dirty="0" smtClean="0"/>
              <a:t>izjavnim načinom (indikativom)</a:t>
            </a:r>
            <a:r>
              <a:rPr lang="sr-Latn-BA" dirty="0" smtClean="0"/>
              <a:t>.</a:t>
            </a:r>
          </a:p>
          <a:p>
            <a:r>
              <a:rPr lang="sr-Latn-BA" dirty="0" smtClean="0"/>
              <a:t>Rečenice s irealnom modalnošću obilježene su nekim od irealnih načina: </a:t>
            </a:r>
            <a:r>
              <a:rPr lang="sr-Latn-BA" b="1" i="1" dirty="0" smtClean="0"/>
              <a:t>mogućim načinom </a:t>
            </a:r>
            <a:r>
              <a:rPr lang="sr-Latn-BA" i="1" dirty="0" smtClean="0"/>
              <a:t>(kondicionalom), </a:t>
            </a:r>
            <a:r>
              <a:rPr lang="sr-Latn-BA" b="1" i="1" dirty="0" smtClean="0"/>
              <a:t>željnim načinom </a:t>
            </a:r>
            <a:r>
              <a:rPr lang="sr-Latn-BA" i="1" dirty="0" smtClean="0"/>
              <a:t>(optativom) ili </a:t>
            </a:r>
            <a:r>
              <a:rPr lang="sr-Latn-BA" b="1" i="1" dirty="0" smtClean="0"/>
              <a:t>zahtjevnim načinom </a:t>
            </a:r>
            <a:r>
              <a:rPr lang="sr-Latn-BA" i="1" dirty="0" smtClean="0"/>
              <a:t>(imperativom)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Gramatička paradigma rečenice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Kao ključno gramatičko obilježje rečenice, predikativnost se ispoljava – kako smo vidjeli – u vidu gramatičkih značenja lica, vremena i načina. Raznolikost gramatičkih značenja postiže se promjenama formalnog ustrojstva rečenice. Te se promjene mogu nazvati </a:t>
            </a:r>
            <a:r>
              <a:rPr lang="sr-Latn-BA" i="1" dirty="0" smtClean="0">
                <a:solidFill>
                  <a:srgbClr val="FF0000"/>
                </a:solidFill>
              </a:rPr>
              <a:t>oblicima rečenice</a:t>
            </a:r>
            <a:r>
              <a:rPr lang="sr-Latn-BA" dirty="0" smtClean="0"/>
              <a:t>. Ukupnost oblika rečenice čini </a:t>
            </a:r>
            <a:r>
              <a:rPr lang="sr-Latn-BA" i="1" dirty="0" smtClean="0">
                <a:solidFill>
                  <a:srgbClr val="FF0000"/>
                </a:solidFill>
              </a:rPr>
              <a:t>gramatičku paradigmu rečenice</a:t>
            </a:r>
            <a:r>
              <a:rPr lang="sr-Latn-BA" dirty="0" smtClean="0">
                <a:solidFill>
                  <a:srgbClr val="FF0000"/>
                </a:solidFill>
              </a:rPr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 smtClean="0"/>
              <a:t>Osnovne komunikativne funkcije predikatske rečenice jesu:</a:t>
            </a:r>
          </a:p>
          <a:p>
            <a:pPr>
              <a:buFont typeface="Courier New" pitchFamily="49" charset="0"/>
              <a:buChar char="o"/>
            </a:pPr>
            <a:r>
              <a:rPr lang="sr-Latn-BA" dirty="0" smtClean="0"/>
              <a:t>Obavještenje - Izjavne rečenice: </a:t>
            </a:r>
            <a:r>
              <a:rPr lang="sr-Latn-BA" i="1" dirty="0" smtClean="0">
                <a:solidFill>
                  <a:srgbClr val="0070C0"/>
                </a:solidFill>
              </a:rPr>
              <a:t>Amar uči</a:t>
            </a:r>
            <a:r>
              <a:rPr lang="sr-Latn-BA" dirty="0" smtClean="0">
                <a:solidFill>
                  <a:srgbClr val="0070C0"/>
                </a:solidFill>
              </a:rPr>
              <a:t>.</a:t>
            </a:r>
          </a:p>
          <a:p>
            <a:pPr>
              <a:buFont typeface="Courier New" pitchFamily="49" charset="0"/>
              <a:buChar char="o"/>
            </a:pPr>
            <a:r>
              <a:rPr lang="sr-Latn-BA" dirty="0" smtClean="0"/>
              <a:t>Pitanje - Upitne rečenice: </a:t>
            </a:r>
            <a:r>
              <a:rPr lang="sr-Latn-BA" i="1" dirty="0" smtClean="0">
                <a:solidFill>
                  <a:srgbClr val="0070C0"/>
                </a:solidFill>
              </a:rPr>
              <a:t>Da li Amar uči?</a:t>
            </a:r>
          </a:p>
          <a:p>
            <a:pPr>
              <a:buFont typeface="Courier New" pitchFamily="49" charset="0"/>
              <a:buChar char="o"/>
            </a:pPr>
            <a:r>
              <a:rPr lang="sr-Latn-BA" dirty="0" smtClean="0"/>
              <a:t>Zapovijest – Poticajne (zapovedne) i usklične (uzvične) rečenice: </a:t>
            </a:r>
            <a:r>
              <a:rPr lang="sr-Latn-BA" i="1" dirty="0" smtClean="0">
                <a:solidFill>
                  <a:srgbClr val="0070C0"/>
                </a:solidFill>
              </a:rPr>
              <a:t>Amare, uči!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2643206"/>
          </a:xfrm>
        </p:spPr>
        <p:txBody>
          <a:bodyPr>
            <a:normAutofit/>
          </a:bodyPr>
          <a:lstStyle/>
          <a:p>
            <a:r>
              <a:rPr lang="sr-Latn-BA" dirty="0" smtClean="0"/>
              <a:t>Na nekom od narednih časova govorićemo o komunikativnoj rečenici.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86124"/>
            <a:ext cx="8229600" cy="2840039"/>
          </a:xfrm>
        </p:spPr>
        <p:txBody>
          <a:bodyPr/>
          <a:lstStyle/>
          <a:p>
            <a:pPr>
              <a:buNone/>
            </a:pPr>
            <a:r>
              <a:rPr lang="sr-Latn-BA" dirty="0" smtClean="0"/>
              <a:t>                               </a:t>
            </a:r>
          </a:p>
          <a:p>
            <a:pPr>
              <a:buNone/>
            </a:pPr>
            <a:endParaRPr lang="sr-Latn-BA" dirty="0"/>
          </a:p>
          <a:p>
            <a:pPr>
              <a:buNone/>
            </a:pPr>
            <a:r>
              <a:rPr lang="sr-Latn-BA" dirty="0" smtClean="0"/>
              <a:t>                           </a:t>
            </a:r>
            <a:r>
              <a:rPr lang="sr-Latn-BA" dirty="0" smtClean="0">
                <a:solidFill>
                  <a:srgbClr val="7030A0"/>
                </a:solidFill>
              </a:rPr>
              <a:t>HVALA NA PAŽNjI!</a:t>
            </a: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4488"/>
            <a:ext cx="8229600" cy="2928958"/>
          </a:xfrm>
        </p:spPr>
        <p:txBody>
          <a:bodyPr>
            <a:normAutofit fontScale="90000"/>
          </a:bodyPr>
          <a:lstStyle/>
          <a:p>
            <a:r>
              <a:rPr lang="sr-Latn-BA" dirty="0" smtClean="0"/>
              <a:t>Dragi učenici, na današnjem času bavićemo se pitanjem koje se od davnina nametalo.</a:t>
            </a:r>
            <a:br>
              <a:rPr lang="sr-Latn-BA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418484"/>
          </a:xfrm>
        </p:spPr>
        <p:txBody>
          <a:bodyPr>
            <a:normAutofit fontScale="90000"/>
          </a:bodyPr>
          <a:lstStyle/>
          <a:p>
            <a:pPr algn="ctr"/>
            <a:r>
              <a:rPr lang="sr-Latn-BA" dirty="0" smtClean="0">
                <a:solidFill>
                  <a:srgbClr val="FF0000"/>
                </a:solidFill>
              </a:rPr>
              <a:t/>
            </a:r>
            <a:br>
              <a:rPr lang="sr-Latn-BA" dirty="0" smtClean="0">
                <a:solidFill>
                  <a:srgbClr val="FF0000"/>
                </a:solidFill>
              </a:rPr>
            </a:br>
            <a:r>
              <a:rPr lang="sr-Latn-BA" dirty="0" smtClean="0">
                <a:solidFill>
                  <a:srgbClr val="FF0000"/>
                </a:solidFill>
              </a:rPr>
              <a:t/>
            </a:r>
            <a:br>
              <a:rPr lang="sr-Latn-BA" dirty="0" smtClean="0">
                <a:solidFill>
                  <a:srgbClr val="FF0000"/>
                </a:solidFill>
              </a:rPr>
            </a:br>
            <a:r>
              <a:rPr lang="sr-Latn-BA" dirty="0" smtClean="0">
                <a:solidFill>
                  <a:srgbClr val="FF0000"/>
                </a:solidFill>
              </a:rPr>
              <a:t/>
            </a:r>
            <a:br>
              <a:rPr lang="sr-Latn-BA" dirty="0" smtClean="0">
                <a:solidFill>
                  <a:srgbClr val="FF0000"/>
                </a:solidFill>
              </a:rPr>
            </a:br>
            <a:r>
              <a:rPr lang="sr-Latn-BA" dirty="0" smtClean="0">
                <a:solidFill>
                  <a:srgbClr val="FF0000"/>
                </a:solidFill>
              </a:rPr>
              <a:t/>
            </a:r>
            <a:br>
              <a:rPr lang="sr-Latn-BA" dirty="0" smtClean="0">
                <a:solidFill>
                  <a:srgbClr val="FF0000"/>
                </a:solidFill>
              </a:rPr>
            </a:br>
            <a:r>
              <a:rPr lang="sr-Latn-BA" dirty="0" smtClean="0">
                <a:solidFill>
                  <a:srgbClr val="FF0000"/>
                </a:solidFill>
              </a:rPr>
              <a:t/>
            </a:r>
            <a:br>
              <a:rPr lang="sr-Latn-BA" dirty="0" smtClean="0">
                <a:solidFill>
                  <a:srgbClr val="FF0000"/>
                </a:solidFill>
              </a:rPr>
            </a:br>
            <a:r>
              <a:rPr lang="sr-Latn-BA" dirty="0" smtClean="0">
                <a:solidFill>
                  <a:srgbClr val="FF0000"/>
                </a:solidFill>
              </a:rPr>
              <a:t/>
            </a:r>
            <a:br>
              <a:rPr lang="sr-Latn-BA" dirty="0" smtClean="0">
                <a:solidFill>
                  <a:srgbClr val="FF0000"/>
                </a:solidFill>
              </a:rPr>
            </a:br>
            <a:r>
              <a:rPr lang="sr-Latn-BA" dirty="0" smtClean="0">
                <a:solidFill>
                  <a:srgbClr val="FF0000"/>
                </a:solidFill>
              </a:rPr>
              <a:t>Šta je rečenica</a:t>
            </a:r>
            <a:r>
              <a:rPr lang="sr-Latn-BA" dirty="0">
                <a:solidFill>
                  <a:srgbClr val="FF0000"/>
                </a:solidFill>
              </a:rPr>
              <a:t>?</a:t>
            </a:r>
            <a:r>
              <a:rPr lang="sr-Latn-BA" dirty="0" smtClean="0"/>
              <a:t/>
            </a:r>
            <a:br>
              <a:rPr lang="sr-Latn-BA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395798"/>
          </a:xfrm>
        </p:spPr>
        <p:txBody>
          <a:bodyPr/>
          <a:lstStyle/>
          <a:p>
            <a:r>
              <a:rPr lang="sr-Latn-BA" dirty="0" smtClean="0"/>
              <a:t>Ovako postavljeno pitanje traži kratak i jasan odgovor koji bi ponudio definiciju rečenice. Pitanje se nametalo filozofima još od Aristotela ali odgovori na njega bili su toliko različiti da se nakupilo stotine definicija.</a:t>
            </a:r>
          </a:p>
          <a:p>
            <a:pPr>
              <a:buNone/>
            </a:pPr>
            <a:endParaRPr lang="sr-Latn-BA" dirty="0" smtClean="0"/>
          </a:p>
          <a:p>
            <a:r>
              <a:rPr lang="sr-Latn-BA" dirty="0" smtClean="0"/>
              <a:t>Neki elementi iz tih definicija preživjeli su vrijeme i stalnim ponavljanjem nametali se kao valjana zapažanja.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dirty="0" smtClean="0"/>
              <a:t>Evo nekih od mišljenja (definicija)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42902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r-Latn-BA" dirty="0" smtClean="0"/>
              <a:t>Misao iskazana riječima (Aristotel).</a:t>
            </a:r>
          </a:p>
          <a:p>
            <a:pPr>
              <a:buFont typeface="Wingdings" pitchFamily="2" charset="2"/>
              <a:buChar char="Ø"/>
            </a:pPr>
            <a:r>
              <a:rPr lang="sr-Latn-BA" dirty="0" smtClean="0"/>
              <a:t>Završen, potpun, gramatički uobličen izraz.</a:t>
            </a:r>
          </a:p>
          <a:p>
            <a:pPr>
              <a:buFont typeface="Wingdings" pitchFamily="2" charset="2"/>
              <a:buChar char="Ø"/>
            </a:pPr>
            <a:r>
              <a:rPr lang="sr-Latn-BA" dirty="0" smtClean="0"/>
              <a:t>Veza dvaju pojmova, subjekta i predikata.</a:t>
            </a:r>
          </a:p>
          <a:p>
            <a:pPr>
              <a:buFont typeface="Wingdings" pitchFamily="2" charset="2"/>
              <a:buChar char="Ø"/>
            </a:pPr>
            <a:r>
              <a:rPr lang="sr-Latn-BA" dirty="0" smtClean="0"/>
              <a:t>Najmanja govorna jedinica saopštavanja ili opštenja.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sr-Latn-BA" dirty="0" smtClean="0"/>
              <a:t>U bogatoj tradiciji proučavanja jezika rečenica je dugo bila predmetom zanimanja sintaksičara. Pa ipak, ni do danas nije ponuđena jednoznačna i sveobuhvatna definicija rečenice. Tome je osnovni razlog neslaganje oko toga treba li rečenicu smatrati samo govornom ili pak i jezičkom jedinicom.</a:t>
            </a:r>
          </a:p>
          <a:p>
            <a:pPr>
              <a:buNone/>
            </a:pPr>
            <a:endParaRPr lang="sr-Latn-BA" dirty="0" smtClean="0"/>
          </a:p>
          <a:p>
            <a:r>
              <a:rPr lang="sr-Latn-BA" dirty="0" smtClean="0"/>
              <a:t>Savremena lingvistika, međutim, u svome poučavanju nastoji jasno ozdvojiti </a:t>
            </a:r>
            <a:r>
              <a:rPr lang="sr-Latn-BA" b="1" dirty="0" smtClean="0"/>
              <a:t>jezik</a:t>
            </a:r>
            <a:r>
              <a:rPr lang="sr-Latn-BA" dirty="0" smtClean="0"/>
              <a:t> kao apstraktni sistem znakova od </a:t>
            </a:r>
            <a:r>
              <a:rPr lang="sr-Latn-BA" b="1" dirty="0" smtClean="0"/>
              <a:t>govora</a:t>
            </a:r>
            <a:r>
              <a:rPr lang="sr-Latn-BA" dirty="0" smtClean="0"/>
              <a:t> kao njegova ostvarenja.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sr-Latn-BA" dirty="0" smtClean="0">
                <a:solidFill>
                  <a:schemeClr val="accent2">
                    <a:lumMod val="75000"/>
                  </a:schemeClr>
                </a:solidFill>
              </a:rPr>
              <a:t>Tako je, kada je o rečenici riječ, postalo važno odrediti što pripada govoru, a što jeziku</a:t>
            </a:r>
            <a:r>
              <a:rPr lang="sr-Latn-BA" dirty="0" smtClean="0">
                <a:solidFill>
                  <a:srgbClr val="0070C0"/>
                </a:solidFill>
              </a:rPr>
              <a:t>.</a:t>
            </a:r>
          </a:p>
          <a:p>
            <a:endParaRPr lang="sr-Latn-BA" dirty="0"/>
          </a:p>
          <a:p>
            <a:r>
              <a:rPr lang="sr-Latn-B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Stoga se rečenica počela promatrati na dva temeljna polja:</a:t>
            </a:r>
          </a:p>
          <a:p>
            <a:pPr>
              <a:buNone/>
            </a:pPr>
            <a:endParaRPr lang="sr-Latn-B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sr-Latn-BA" dirty="0" smtClean="0">
                <a:solidFill>
                  <a:srgbClr val="00B050"/>
                </a:solidFill>
              </a:rPr>
              <a:t>Obavijesnom (komunikacijskom)</a:t>
            </a:r>
          </a:p>
          <a:p>
            <a:pPr>
              <a:buNone/>
            </a:pPr>
            <a:endParaRPr lang="sr-Latn-BA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sr-Latn-BA" dirty="0" smtClean="0">
                <a:solidFill>
                  <a:schemeClr val="accent6">
                    <a:lumMod val="75000"/>
                  </a:schemeClr>
                </a:solidFill>
              </a:rPr>
              <a:t>Gramatičkom (strukturnom)</a:t>
            </a: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r>
              <a:rPr lang="sr-Latn-BA" dirty="0" smtClean="0">
                <a:solidFill>
                  <a:srgbClr val="00B050"/>
                </a:solidFill>
              </a:rPr>
              <a:t>Komunikativni aspekt zna za komunikativnu rečenicu (ili iskaz),  koju odeđuje kao rečenicu u širem smislu, minimalnu jedinicu kojom se može prenijeti potpuna informacija.</a:t>
            </a:r>
          </a:p>
          <a:p>
            <a:pPr>
              <a:buNone/>
            </a:pPr>
            <a:endParaRPr lang="sr-Latn-BA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sr-Latn-BA" dirty="0" smtClean="0">
                <a:solidFill>
                  <a:schemeClr val="accent6">
                    <a:lumMod val="75000"/>
                  </a:schemeClr>
                </a:solidFill>
              </a:rPr>
              <a:t>Gramatički aspekt zna za predikatsku rečenicu (ili klauzu), koju određuje kao rečenicu u užem smislu.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4214842"/>
          </a:xfrm>
        </p:spPr>
        <p:txBody>
          <a:bodyPr>
            <a:normAutofit/>
          </a:bodyPr>
          <a:lstStyle/>
          <a:p>
            <a:r>
              <a:rPr lang="sr-Latn-BA" dirty="0" smtClean="0"/>
              <a:t>Rečenica je minimalna predikativna jedinica, odnosno minimalna jedinica sa ličnim  glagolskim oblikom koji je nosilac predikativnosti. Ovdje smo došli do suštinskog obilježja rečenice: </a:t>
            </a:r>
            <a:r>
              <a:rPr lang="sr-Latn-BA" dirty="0" smtClean="0">
                <a:solidFill>
                  <a:srgbClr val="FF0000"/>
                </a:solidFill>
              </a:rPr>
              <a:t>lični glagolski oblik organizuje rečenicu i predikativnost je njeno najbitnije svojstvo.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r>
              <a:rPr lang="sr-Latn-BA" dirty="0" smtClean="0"/>
              <a:t>Piše. - On piše. - On piše pismo. - On piše pismo ocu. - On piše pismo svome ocu. - On piše pismo svome ocu na selu. - On piše pismo svome ocu koji živi na selu.</a:t>
            </a:r>
          </a:p>
          <a:p>
            <a:pPr>
              <a:buNone/>
            </a:pPr>
            <a:endParaRPr lang="sr-Latn-BA" dirty="0" smtClean="0"/>
          </a:p>
          <a:p>
            <a:r>
              <a:rPr lang="sr-Latn-BA" dirty="0" smtClean="0"/>
              <a:t>Galgol PISATI je jezgro svih ovih rečenica. Pošto rečenice sa ličnim glagolskim oblikom podrazumjevaju nosioca situacije, koji se iskazuje subjektom, one imaju aktivnu subjekatsko-predikatsku konstrukciju.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</TotalTime>
  <Words>903</Words>
  <Application>Microsoft Office PowerPoint</Application>
  <PresentationFormat>On-screen Show (4:3)</PresentationFormat>
  <Paragraphs>75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Slide 1</vt:lpstr>
      <vt:lpstr>Dragi učenici, na današnjem času bavićemo se pitanjem koje se od davnina nametalo. </vt:lpstr>
      <vt:lpstr>      Šta je rečenica? </vt:lpstr>
      <vt:lpstr>Evo nekih od mišljenja (definicija)</vt:lpstr>
      <vt:lpstr>Slide 5</vt:lpstr>
      <vt:lpstr>Slide 6</vt:lpstr>
      <vt:lpstr>Slide 7</vt:lpstr>
      <vt:lpstr>Slide 8</vt:lpstr>
      <vt:lpstr>Slide 9</vt:lpstr>
      <vt:lpstr>Znaci predikativnosti</vt:lpstr>
      <vt:lpstr>Rečenica kao gramatička jedinica (predikatska rečenica)</vt:lpstr>
      <vt:lpstr>Kategorija lica</vt:lpstr>
      <vt:lpstr>Slide 13</vt:lpstr>
      <vt:lpstr>Kategorija vremena</vt:lpstr>
      <vt:lpstr>Slide 15</vt:lpstr>
      <vt:lpstr>Kategorija načina (modusa)</vt:lpstr>
      <vt:lpstr>Gramatička paradigma rečenice</vt:lpstr>
      <vt:lpstr>Slide 18</vt:lpstr>
      <vt:lpstr>Na nekom od narednih časova govorićemo o komunikativnoj rečenici.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GNP</dc:creator>
  <cp:lastModifiedBy>GNP</cp:lastModifiedBy>
  <cp:revision>20</cp:revision>
  <dcterms:created xsi:type="dcterms:W3CDTF">2020-05-01T13:30:46Z</dcterms:created>
  <dcterms:modified xsi:type="dcterms:W3CDTF">2020-05-01T16:40:28Z</dcterms:modified>
</cp:coreProperties>
</file>